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26" r:id="rId1"/>
  </p:sldMasterIdLst>
  <p:notesMasterIdLst>
    <p:notesMasterId r:id="rId41"/>
  </p:notesMasterIdLst>
  <p:sldIdLst>
    <p:sldId id="256" r:id="rId2"/>
    <p:sldId id="300" r:id="rId3"/>
    <p:sldId id="301" r:id="rId4"/>
    <p:sldId id="288" r:id="rId5"/>
    <p:sldId id="291" r:id="rId6"/>
    <p:sldId id="257" r:id="rId7"/>
    <p:sldId id="276" r:id="rId8"/>
    <p:sldId id="260" r:id="rId9"/>
    <p:sldId id="266" r:id="rId10"/>
    <p:sldId id="273" r:id="rId11"/>
    <p:sldId id="262" r:id="rId12"/>
    <p:sldId id="295" r:id="rId13"/>
    <p:sldId id="319" r:id="rId14"/>
    <p:sldId id="277" r:id="rId15"/>
    <p:sldId id="320" r:id="rId16"/>
    <p:sldId id="296" r:id="rId17"/>
    <p:sldId id="321" r:id="rId18"/>
    <p:sldId id="297" r:id="rId19"/>
    <p:sldId id="323" r:id="rId20"/>
    <p:sldId id="299" r:id="rId21"/>
    <p:sldId id="324" r:id="rId22"/>
    <p:sldId id="298" r:id="rId23"/>
    <p:sldId id="322" r:id="rId24"/>
    <p:sldId id="278" r:id="rId25"/>
    <p:sldId id="325" r:id="rId26"/>
    <p:sldId id="279" r:id="rId27"/>
    <p:sldId id="326" r:id="rId28"/>
    <p:sldId id="310" r:id="rId29"/>
    <p:sldId id="308" r:id="rId30"/>
    <p:sldId id="318" r:id="rId31"/>
    <p:sldId id="304" r:id="rId32"/>
    <p:sldId id="311" r:id="rId33"/>
    <p:sldId id="312" r:id="rId34"/>
    <p:sldId id="307" r:id="rId35"/>
    <p:sldId id="287" r:id="rId36"/>
    <p:sldId id="292" r:id="rId37"/>
    <p:sldId id="317" r:id="rId38"/>
    <p:sldId id="314" r:id="rId39"/>
    <p:sldId id="316" r:id="rId4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44E0E"/>
    <a:srgbClr val="EA81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6F7E879-71AD-4859-88DC-BB79B07E9822}" v="382" dt="2021-05-05T19:36:18.941"/>
    <p1510:client id="{3BE739C6-FFB8-4931-8F71-A7B7AA1B1B52}" v="92" dt="2021-05-05T17:38:47.067"/>
    <p1510:client id="{3EDCC72F-1A3C-4071-A805-11A40B1D9D69}" v="13" dt="2021-05-05T19:00:39.377"/>
    <p1510:client id="{531AFCC3-E6C1-482F-B171-6C2D47EE0BAE}" v="44" dt="2021-05-05T17:25:28.273"/>
    <p1510:client id="{58874435-290D-474F-805C-8824554520AE}" v="292" dt="2021-05-05T18:52:28.729"/>
    <p1510:client id="{5EA4A5A3-6C14-44F6-8FEC-526F034FA415}" v="6" dt="2021-05-05T19:04:25.399"/>
    <p1510:client id="{69E90906-574F-4BE4-9F48-7096C3082934}" v="40" dt="2021-05-05T17:38:05.704"/>
    <p1510:client id="{6AAB0167-0CC4-47A9-8A16-5AB4B191B501}" v="1150" dt="2021-05-05T19:56:03.300"/>
    <p1510:client id="{736F28D6-E985-4C10-BB22-292C31E6E38B}" v="148" dt="2021-05-05T19:37:16.126"/>
    <p1510:client id="{79077632-0302-48A3-96BE-5BBF180636AA}" v="28" dt="2021-05-05T17:33:23.425"/>
    <p1510:client id="{9C7AA2C5-38C3-4A84-B586-5E0F59FB2416}" v="9" dt="2021-05-05T16:20:48.570"/>
    <p1510:client id="{A682485C-166F-4B80-A731-EB4698360769}" v="1" dt="2021-05-05T17:18:57.669"/>
    <p1510:client id="{A8CC5F5C-FEC6-4752-8B34-FAD76481DB82}" v="15" dt="2021-05-05T18:23:16.288"/>
    <p1510:client id="{B2ADC9BD-83F7-4FF5-8DFB-C4CD19E035ED}" v="15" dt="2021-05-05T16:53:54.412"/>
    <p1510:client id="{B6B86555-BF44-4989-8CF9-978B02D5801C}" v="7" dt="2021-05-05T19:03:13.233"/>
    <p1510:client id="{E6207BE1-A3C7-44D9-A968-F43F9F46C7D6}" v="5" dt="2021-05-05T17:19:01.727"/>
    <p1510:client id="{E903B31A-A909-4B13-A280-6CDA8A49CDC0}" v="57" dt="2021-05-05T17:29:43.07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 pośredni 2 — Ak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25E5076-3810-47DD-B79F-674D7AD40C01}" styleName="Styl ciemny 1 — Ak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05T18:25:40.795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0,'0'0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C7207A-6BEF-41EC-85B3-243D736B3C1C}" type="datetimeFigureOut">
              <a:rPr lang="pl-PL" smtClean="0"/>
              <a:t>06.05.2021</a:t>
            </a:fld>
            <a:endParaRPr lang="pl-PL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2D3CED-99AD-4449-9E58-493ADB35E32C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1902054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/>
              <a:t>Kliknij, aby edytować styl wzorca podtytułu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6E2E1F-15FB-4A85-A0E2-DD17BB6BDEE2}" type="datetime1">
              <a:rPr lang="pl-PL" smtClean="0"/>
              <a:t>06.05.2021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73EBA5C1-EA0D-4D38-B474-3131B775EA3E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466869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braz panoramiczny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l-PL"/>
              <a:t>Kliknij ikonę, aby dodać obraz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F9A06-73F2-4084-A96B-CDBA4804ABA9}" type="datetime1">
              <a:rPr lang="pl-PL" smtClean="0"/>
              <a:t>06.05.2021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73EBA5C1-EA0D-4D38-B474-3131B775EA3E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62596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ytuł i po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57371-091B-4329-9E46-EE3FD16C2124}" type="datetime1">
              <a:rPr lang="pl-PL" smtClean="0"/>
              <a:t>06.05.2021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73EBA5C1-EA0D-4D38-B474-3131B775EA3E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592085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ferta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EBA26D-7DBA-4D05-BE08-49D6D89E11A6}" type="datetime1">
              <a:rPr lang="pl-PL" smtClean="0"/>
              <a:t>06.05.2021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73EBA5C1-EA0D-4D38-B474-3131B775EA3E}" type="slidenum">
              <a:rPr lang="pl-PL" smtClean="0"/>
              <a:t>‹#›</a:t>
            </a:fld>
            <a:endParaRPr lang="pl-PL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310063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arta naz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14E7E-32E5-4B7E-9FBF-59259785A34C}" type="datetime1">
              <a:rPr lang="pl-PL" smtClean="0"/>
              <a:t>06.05.2021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73EBA5C1-EA0D-4D38-B474-3131B775EA3E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560947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olum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6D9029-CF85-4195-89A6-D4D813FE0520}" type="datetime1">
              <a:rPr lang="pl-PL" smtClean="0"/>
              <a:t>06.05.2021</a:t>
            </a:fld>
            <a:endParaRPr lang="pl-P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BA5C1-EA0D-4D38-B474-3131B775EA3E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113800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olumna obraz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l-PL"/>
              <a:t>Kliknij ikonę, aby dodać obraz</a:t>
            </a:r>
            <a:endParaRPr lang="en-US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l-PL"/>
              <a:t>Kliknij ikonę, aby dodać obraz</a:t>
            </a:r>
            <a:endParaRPr lang="en-US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l-PL"/>
              <a:t>Kliknij ikonę, aby dodać obraz</a:t>
            </a:r>
            <a:endParaRPr lang="en-US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D1CC0-C232-4B06-9DC1-160FE11F4035}" type="datetime1">
              <a:rPr lang="pl-PL" smtClean="0"/>
              <a:t>06.05.2021</a:t>
            </a:fld>
            <a:endParaRPr lang="pl-P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BA5C1-EA0D-4D38-B474-3131B775EA3E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764618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484B1-DFFE-4276-B192-1B9A6DF5EC0E}" type="datetime1">
              <a:rPr lang="pl-PL" smtClean="0"/>
              <a:t>06.05.2021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BA5C1-EA0D-4D38-B474-3131B775EA3E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637327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33BAEE17-A6F7-44BA-9EC0-76AF5746B1EC}" type="datetime1">
              <a:rPr lang="pl-PL" smtClean="0"/>
              <a:t>06.05.2021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73EBA5C1-EA0D-4D38-B474-3131B775EA3E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275783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A0D49-4272-43DC-939C-32B7EDDCEC36}" type="datetime1">
              <a:rPr lang="pl-PL" smtClean="0"/>
              <a:t>06.05.2021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BA5C1-EA0D-4D38-B474-3131B775EA3E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311677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6722D7-39BE-489F-9F01-09A9E3FDDD2F}" type="datetime1">
              <a:rPr lang="pl-PL" smtClean="0"/>
              <a:t>06.05.2021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73EBA5C1-EA0D-4D38-B474-3131B775EA3E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909334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F2885-881F-4D9E-AF34-74178AC3655B}" type="datetime1">
              <a:rPr lang="pl-PL" smtClean="0"/>
              <a:t>06.05.2021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BA5C1-EA0D-4D38-B474-3131B775EA3E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536409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149CE-D561-44B8-8BBE-5242EF0871FB}" type="datetime1">
              <a:rPr lang="pl-PL" smtClean="0"/>
              <a:t>06.05.2021</a:t>
            </a:fld>
            <a:endParaRPr lang="pl-P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BA5C1-EA0D-4D38-B474-3131B775EA3E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379697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B7B2A-DE0F-42E2-A5FB-41E57F01A0B7}" type="datetime1">
              <a:rPr lang="pl-PL" smtClean="0"/>
              <a:t>06.05.2021</a:t>
            </a:fld>
            <a:endParaRPr lang="pl-P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BA5C1-EA0D-4D38-B474-3131B775EA3E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017447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46B1F-0039-4D18-A22A-3894F85ECBDD}" type="datetime1">
              <a:rPr lang="pl-PL" smtClean="0"/>
              <a:t>06.05.2021</a:t>
            </a:fld>
            <a:endParaRPr lang="pl-P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BA5C1-EA0D-4D38-B474-3131B775EA3E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342824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5D433-2300-4442-89E4-6FA629B02900}" type="datetime1">
              <a:rPr lang="pl-PL" smtClean="0"/>
              <a:t>06.05.2021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BA5C1-EA0D-4D38-B474-3131B775EA3E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847394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l-PL"/>
              <a:t>Kliknij ikonę, aby dodać obraz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B109A-54FF-4910-950B-A924814B2F81}" type="datetime1">
              <a:rPr lang="pl-PL" smtClean="0"/>
              <a:t>06.05.2021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BA5C1-EA0D-4D38-B474-3131B775EA3E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114501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DAB105-627B-4324-A3EB-EA360819ED9B}" type="datetime1">
              <a:rPr lang="pl-PL" smtClean="0"/>
              <a:t>06.05.2021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EBA5C1-EA0D-4D38-B474-3131B775EA3E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82993794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  <p:sldLayoutId id="2147483739" r:id="rId13"/>
    <p:sldLayoutId id="2147483740" r:id="rId14"/>
    <p:sldLayoutId id="2147483741" r:id="rId15"/>
    <p:sldLayoutId id="2147483742" r:id="rId16"/>
    <p:sldLayoutId id="2147483743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svg"/><Relationship Id="rId4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sv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svg"/><Relationship Id="rId4" Type="http://schemas.openxmlformats.org/officeDocument/2006/relationships/image" Target="../media/image4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jpeg"/><Relationship Id="rId5" Type="http://schemas.openxmlformats.org/officeDocument/2006/relationships/image" Target="../media/image52.svg"/><Relationship Id="rId4" Type="http://schemas.openxmlformats.org/officeDocument/2006/relationships/image" Target="../media/image5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svg"/><Relationship Id="rId4" Type="http://schemas.openxmlformats.org/officeDocument/2006/relationships/image" Target="../media/image5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svg"/><Relationship Id="rId4" Type="http://schemas.openxmlformats.org/officeDocument/2006/relationships/image" Target="../media/image5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svg"/><Relationship Id="rId4" Type="http://schemas.openxmlformats.org/officeDocument/2006/relationships/image" Target="../media/image5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3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2DCE7E4-0A17-4667-8C8D-5501008AA8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528506" y="2080470"/>
            <a:ext cx="9352962" cy="2026309"/>
          </a:xfrm>
        </p:spPr>
        <p:txBody>
          <a:bodyPr>
            <a:noAutofit/>
          </a:bodyPr>
          <a:lstStyle/>
          <a:p>
            <a:r>
              <a:rPr lang="pl-PL" sz="4400"/>
              <a:t>Projekt systemu wspomagającego zarządzanie drukarnią 3D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B9A299B3-5200-49D6-A431-6BA1A3B493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2964" y="4688253"/>
            <a:ext cx="3096126" cy="440573"/>
          </a:xfrm>
        </p:spPr>
        <p:txBody>
          <a:bodyPr>
            <a:normAutofit/>
          </a:bodyPr>
          <a:lstStyle/>
          <a:p>
            <a:r>
              <a:rPr lang="pl-PL" sz="2400"/>
              <a:t>Grupa WMT19AK1S4</a:t>
            </a:r>
          </a:p>
        </p:txBody>
      </p:sp>
      <p:sp>
        <p:nvSpPr>
          <p:cNvPr id="4" name="Podtytuł 2">
            <a:extLst>
              <a:ext uri="{FF2B5EF4-FFF2-40B4-BE49-F238E27FC236}">
                <a16:creationId xmlns:a16="http://schemas.microsoft.com/office/drawing/2014/main" id="{33883947-F0C2-4D07-B651-6E238FF408C2}"/>
              </a:ext>
            </a:extLst>
          </p:cNvPr>
          <p:cNvSpPr txBox="1">
            <a:spLocks/>
          </p:cNvSpPr>
          <p:nvPr/>
        </p:nvSpPr>
        <p:spPr>
          <a:xfrm>
            <a:off x="312964" y="5128826"/>
            <a:ext cx="3096126" cy="673376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sz="2800"/>
              <a:t>Kierownik projektu:</a:t>
            </a:r>
          </a:p>
          <a:p>
            <a:r>
              <a:rPr lang="pl-PL" sz="2800"/>
              <a:t>inż. Dawid Kryń</a:t>
            </a:r>
          </a:p>
        </p:txBody>
      </p:sp>
    </p:spTree>
    <p:extLst>
      <p:ext uri="{BB962C8B-B14F-4D97-AF65-F5344CB8AC3E}">
        <p14:creationId xmlns:p14="http://schemas.microsoft.com/office/powerpoint/2010/main" val="1198319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229BAC8-655C-415E-83C5-273645C3A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/>
              <a:t>Software bazy danych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79C28488-7110-47E4-A5B4-7C7149D50B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4265" y="2121621"/>
            <a:ext cx="11943470" cy="35993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1800" i="1" dirty="0" err="1">
                <a:latin typeface="+mj-lt"/>
              </a:rPr>
              <a:t>Relational</a:t>
            </a:r>
            <a:r>
              <a:rPr lang="pl-PL" sz="1800" i="1" dirty="0">
                <a:latin typeface="+mj-lt"/>
              </a:rPr>
              <a:t> Database Management System, RDBMS </a:t>
            </a:r>
            <a:r>
              <a:rPr lang="pl-PL" sz="1800" dirty="0">
                <a:latin typeface="+mj-lt"/>
              </a:rPr>
              <a:t>(System zarządzania relacyjną bazą danych): </a:t>
            </a:r>
          </a:p>
          <a:p>
            <a:pPr>
              <a:buFontTx/>
              <a:buChar char="-"/>
            </a:pPr>
            <a:r>
              <a:rPr lang="pl-PL" sz="1800" dirty="0">
                <a:latin typeface="+mj-lt"/>
              </a:rPr>
              <a:t>Microsoft SQL Server 2019 (projektowanie bazy danych za pomocą strukturalnego języka zapytań </a:t>
            </a:r>
            <a:r>
              <a:rPr lang="pl-PL" sz="1800" b="0" i="1" dirty="0" err="1">
                <a:effectLst/>
                <a:latin typeface="+mj-lt"/>
              </a:rPr>
              <a:t>Structured</a:t>
            </a:r>
            <a:r>
              <a:rPr lang="pl-PL" sz="1800" b="0" i="1" dirty="0">
                <a:effectLst/>
                <a:latin typeface="+mj-lt"/>
              </a:rPr>
              <a:t> Query Language, SQL) </a:t>
            </a:r>
            <a:endParaRPr lang="pl-PL" sz="1800" dirty="0">
              <a:latin typeface="+mj-lt"/>
            </a:endParaRPr>
          </a:p>
          <a:p>
            <a:pPr>
              <a:buFontTx/>
              <a:buChar char="-"/>
            </a:pPr>
            <a:endParaRPr lang="pl-PL" sz="1800" dirty="0">
              <a:latin typeface="+mj-lt"/>
            </a:endParaRPr>
          </a:p>
          <a:p>
            <a:pPr marL="0" indent="0">
              <a:buNone/>
            </a:pPr>
            <a:r>
              <a:rPr lang="pl-PL" sz="1800" b="0" i="1" err="1">
                <a:effectLst/>
                <a:latin typeface="+mj-lt"/>
              </a:rPr>
              <a:t>Integrated</a:t>
            </a:r>
            <a:r>
              <a:rPr lang="pl-PL" sz="1800" b="0" i="1" dirty="0">
                <a:effectLst/>
                <a:latin typeface="+mj-lt"/>
              </a:rPr>
              <a:t> Development Environment, IDE </a:t>
            </a:r>
            <a:r>
              <a:rPr lang="pl-PL" sz="1800" b="0" i="0" dirty="0">
                <a:effectLst/>
                <a:latin typeface="+mj-lt"/>
              </a:rPr>
              <a:t>(</a:t>
            </a:r>
            <a:r>
              <a:rPr lang="pl-PL" sz="1800" b="0" i="0" u="none" strike="noStrike" dirty="0">
                <a:effectLst/>
                <a:latin typeface="+mj-lt"/>
              </a:rPr>
              <a:t>zintegrowane środowisko programistyczne</a:t>
            </a:r>
            <a:r>
              <a:rPr lang="pl-PL" sz="1800" dirty="0">
                <a:latin typeface="+mj-lt"/>
              </a:rPr>
              <a:t>) : </a:t>
            </a:r>
          </a:p>
          <a:p>
            <a:pPr marL="0" indent="0">
              <a:buNone/>
            </a:pPr>
            <a:r>
              <a:rPr lang="pl-PL" sz="1800" dirty="0">
                <a:latin typeface="+mj-lt"/>
              </a:rPr>
              <a:t>- Visual Studio 2019 </a:t>
            </a:r>
            <a:r>
              <a:rPr lang="pl-PL" sz="1800" dirty="0" err="1">
                <a:latin typeface="+mj-lt"/>
              </a:rPr>
              <a:t>Community</a:t>
            </a:r>
            <a:r>
              <a:rPr lang="pl-PL" sz="1800" dirty="0">
                <a:latin typeface="+mj-lt"/>
              </a:rPr>
              <a:t> (programowanie aplikacji Windows </a:t>
            </a:r>
            <a:r>
              <a:rPr lang="pl-PL" sz="1800" dirty="0" err="1">
                <a:latin typeface="+mj-lt"/>
              </a:rPr>
              <a:t>Forms</a:t>
            </a:r>
            <a:r>
              <a:rPr lang="pl-PL" sz="1800" dirty="0">
                <a:latin typeface="+mj-lt"/>
              </a:rPr>
              <a:t> za pomocą języka programowania C#)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09AAA038-A8AA-49C4-99FF-FE068BCC18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6813" y="4567844"/>
            <a:ext cx="2154664" cy="2154664"/>
          </a:xfrm>
          <a:prstGeom prst="rect">
            <a:avLst/>
          </a:prstGeom>
        </p:spPr>
      </p:pic>
      <p:pic>
        <p:nvPicPr>
          <p:cNvPr id="7" name="Obraz 6">
            <a:extLst>
              <a:ext uri="{FF2B5EF4-FFF2-40B4-BE49-F238E27FC236}">
                <a16:creationId xmlns:a16="http://schemas.microsoft.com/office/drawing/2014/main" id="{51415B09-5FB9-41AE-BEEE-90547C065D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1174" y="4567844"/>
            <a:ext cx="2154663" cy="2154663"/>
          </a:xfrm>
          <a:prstGeom prst="rect">
            <a:avLst/>
          </a:prstGeom>
        </p:spPr>
      </p:pic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1563E65D-130E-498C-A631-7AA7E3487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pl-PL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3572618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5FE9B8C-BCC8-491A-9A40-09796781C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</p:spPr>
        <p:txBody>
          <a:bodyPr>
            <a:normAutofit/>
          </a:bodyPr>
          <a:lstStyle/>
          <a:p>
            <a:pPr algn="ctr"/>
            <a:r>
              <a:rPr lang="pl-PL" dirty="0"/>
              <a:t>Serwisowanie</a:t>
            </a:r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5247EC12-22CF-42D5-B413-D4BFB5A25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29455" y="753227"/>
            <a:ext cx="1154151" cy="1090789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pl-PL" dirty="0">
                <a:solidFill>
                  <a:srgbClr val="FFFFFF"/>
                </a:solidFill>
              </a:rPr>
              <a:t>11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90CC1DD-0AF3-4FE1-8E9E-B299C3476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031" y="2311472"/>
            <a:ext cx="3750569" cy="40004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1800" dirty="0"/>
              <a:t> Eksploatacja prowadzona jest według planowanej profilaktyki.</a:t>
            </a:r>
          </a:p>
          <a:p>
            <a:pPr marL="0" indent="0" algn="just">
              <a:buNone/>
            </a:pPr>
            <a:endParaRPr lang="pl-PL" sz="1800" dirty="0"/>
          </a:p>
          <a:p>
            <a:pPr marL="0" indent="0" algn="just">
              <a:buNone/>
            </a:pPr>
            <a:r>
              <a:rPr lang="pl-PL" sz="1800" dirty="0"/>
              <a:t> Obsługa (przegląd) profilaktyczny maszyn wykonywany jest przez zewnętrzną firmę, okresowe </a:t>
            </a:r>
            <a:br>
              <a:rPr lang="pl-PL" sz="1800" dirty="0"/>
            </a:br>
            <a:r>
              <a:rPr lang="pl-PL" sz="1800" dirty="0"/>
              <a:t>i bieżące przeglądy wykonywane są w naszym przedsiębiorstwie.</a:t>
            </a:r>
          </a:p>
          <a:p>
            <a:pPr marL="0" indent="0" algn="just">
              <a:buNone/>
            </a:pPr>
            <a:endParaRPr lang="pl-PL" sz="1800" dirty="0"/>
          </a:p>
          <a:p>
            <a:pPr marL="0" indent="0" algn="just">
              <a:buNone/>
            </a:pPr>
            <a:r>
              <a:rPr lang="pl-PL" sz="1800" dirty="0"/>
              <a:t> Obsługa bieżąca – raz w tygodniu, okresowa – raz na trzy miesiące, przegląd profilaktyczny – raz na rok.</a:t>
            </a:r>
          </a:p>
          <a:p>
            <a:pPr marL="0" indent="0">
              <a:buNone/>
            </a:pPr>
            <a:endParaRPr lang="pl-PL" sz="1800" dirty="0"/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601CBEEC-E2E2-4289-926B-CC356AAA5B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386" b="93241" l="5634" r="96714">
                        <a14:foregroundMark x1="5516" y1="2982" x2="8099" y2="37575"/>
                        <a14:foregroundMark x1="21656" y1="36669" x2="24531" y2="35984"/>
                        <a14:foregroundMark x1="24531" y1="35984" x2="27465" y2="21869"/>
                        <a14:foregroundMark x1="27400" y1="20191" x2="26995" y2="9742"/>
                        <a14:foregroundMark x1="27465" y1="21869" x2="27478" y2="22202"/>
                        <a14:foregroundMark x1="26995" y1="9742" x2="22535" y2="2783"/>
                        <a14:foregroundMark x1="22535" y1="2783" x2="6103" y2="3380"/>
                        <a14:foregroundMark x1="66195" y1="43339" x2="66549" y2="52485"/>
                        <a14:foregroundMark x1="66080" y1="40358" x2="66192" y2="43256"/>
                        <a14:foregroundMark x1="66549" y1="52485" x2="71009" y2="56461"/>
                        <a14:foregroundMark x1="71009" y1="56461" x2="77113" y2="55666"/>
                        <a14:foregroundMark x1="77113" y1="55666" x2="86385" y2="56064"/>
                        <a14:foregroundMark x1="86385" y1="56064" x2="90258" y2="45527"/>
                        <a14:foregroundMark x1="90258" y1="45527" x2="82981" y2="38966"/>
                        <a14:foregroundMark x1="82981" y1="38966" x2="65610" y2="39364"/>
                        <a14:foregroundMark x1="63263" y1="68588" x2="64789" y2="85487"/>
                        <a14:foregroundMark x1="64789" y1="85487" x2="80282" y2="86680"/>
                        <a14:foregroundMark x1="80282" y1="86680" x2="96479" y2="83698"/>
                        <a14:foregroundMark x1="96479" y1="83698" x2="97770" y2="75547"/>
                        <a14:foregroundMark x1="97770" y1="75547" x2="90845" y2="68986"/>
                        <a14:foregroundMark x1="90845" y1="68986" x2="62676" y2="69583"/>
                        <a14:foregroundMark x1="68310" y1="73161" x2="81573" y2="83101"/>
                        <a14:foregroundMark x1="81573" y1="83101" x2="88498" y2="82505"/>
                        <a14:foregroundMark x1="88498" y1="82505" x2="85681" y2="75348"/>
                        <a14:foregroundMark x1="85681" y1="75348" x2="79930" y2="73956"/>
                        <a14:foregroundMark x1="91197" y1="71571" x2="92840" y2="79722"/>
                        <a14:foregroundMark x1="92840" y1="79722" x2="89906" y2="81113"/>
                        <a14:foregroundMark x1="95070" y1="69583" x2="96714" y2="80716"/>
                        <a14:foregroundMark x1="96714" y1="80716" x2="96244" y2="82306"/>
                        <a14:foregroundMark x1="75587" y1="58449" x2="75587" y2="60139"/>
                        <a14:foregroundMark x1="70657" y1="42942" x2="81338" y2="41551"/>
                        <a14:foregroundMark x1="37089" y1="27038" x2="48474" y2="37773"/>
                        <a14:foregroundMark x1="48474" y1="37773" x2="48592" y2="37773"/>
                        <a14:foregroundMark x1="50822" y1="29026" x2="38850" y2="36581"/>
                        <a14:foregroundMark x1="35446" y1="53678" x2="50235" y2="71968"/>
                        <a14:foregroundMark x1="36150" y1="91650" x2="45892" y2="83897"/>
                        <a14:foregroundMark x1="41080" y1="81113" x2="32277" y2="86083"/>
                        <a14:foregroundMark x1="32277" y1="86083" x2="37324" y2="93042"/>
                        <a14:foregroundMark x1="37324" y1="93042" x2="48005" y2="93439"/>
                        <a14:foregroundMark x1="48005" y1="93439" x2="52347" y2="86680"/>
                        <a14:foregroundMark x1="52347" y1="86680" x2="47770" y2="80716"/>
                        <a14:foregroundMark x1="33216" y1="52485" x2="35915" y2="71769"/>
                        <a14:foregroundMark x1="35915" y1="71769" x2="46479" y2="72962"/>
                        <a14:foregroundMark x1="46479" y1="72962" x2="51995" y2="67197"/>
                        <a14:foregroundMark x1="51995" y1="67197" x2="51056" y2="56262"/>
                        <a14:foregroundMark x1="51056" y1="56262" x2="46009" y2="53479"/>
                        <a14:foregroundMark x1="46009" y1="53479" x2="43779" y2="53479"/>
                        <a14:foregroundMark x1="35094" y1="26044" x2="44601" y2="36779"/>
                        <a14:foregroundMark x1="44601" y1="36779" x2="50939" y2="33797"/>
                        <a14:foregroundMark x1="50939" y1="33797" x2="40610" y2="27038"/>
                        <a14:foregroundMark x1="40610" y1="27038" x2="35681" y2="27435"/>
                        <a14:foregroundMark x1="35681" y1="27435" x2="35681" y2="27833"/>
                        <a14:foregroundMark x1="8920" y1="45129" x2="15258" y2="55467"/>
                        <a14:foregroundMark x1="15258" y1="55467" x2="24296" y2="54274"/>
                        <a14:foregroundMark x1="24296" y1="54274" x2="14906" y2="45328"/>
                        <a14:foregroundMark x1="14906" y1="45328" x2="12441" y2="45726"/>
                        <a14:foregroundMark x1="9742" y1="66402" x2="17136" y2="83897"/>
                        <a14:foregroundMark x1="17136" y1="83897" x2="24531" y2="76740"/>
                        <a14:foregroundMark x1="24531" y1="76740" x2="19014" y2="68191"/>
                        <a14:foregroundMark x1="19014" y1="68191" x2="14202" y2="67594"/>
                        <a14:foregroundMark x1="7981" y1="67197" x2="7746" y2="79523"/>
                        <a14:foregroundMark x1="7746" y1="79523" x2="9038" y2="81113"/>
                        <a14:foregroundMark x1="24765" y1="68588" x2="21244" y2="83300"/>
                        <a14:foregroundMark x1="21244" y1="83300" x2="19718" y2="84294"/>
                        <a14:foregroundMark x1="6925" y1="67992" x2="7512" y2="83101"/>
                        <a14:foregroundMark x1="7512" y1="83101" x2="13263" y2="87078"/>
                        <a14:foregroundMark x1="13263" y1="87078" x2="16315" y2="87078"/>
                        <a14:foregroundMark x1="5634" y1="66203" x2="8920" y2="70974"/>
                        <a14:foregroundMark x1="12559" y1="6958" x2="13028" y2="19085"/>
                        <a14:foregroundMark x1="13028" y1="19085" x2="19953" y2="31412"/>
                        <a14:foregroundMark x1="19953" y1="31412" x2="19718" y2="16103"/>
                        <a14:foregroundMark x1="19718" y1="16103" x2="16432" y2="22068"/>
                        <a14:foregroundMark x1="37207" y1="26640" x2="38732" y2="36978"/>
                        <a14:foregroundMark x1="38732" y1="36978" x2="50235" y2="38370"/>
                        <a14:foregroundMark x1="50235" y1="38370" x2="51761" y2="27435"/>
                        <a14:foregroundMark x1="51761" y1="27435" x2="47418" y2="26640"/>
                        <a14:foregroundMark x1="24883" y1="43539" x2="13615" y2="54473"/>
                        <a14:foregroundMark x1="13615" y1="54473" x2="7042" y2="53678"/>
                        <a14:foregroundMark x1="7042" y1="53678" x2="5869" y2="52485"/>
                        <a14:foregroundMark x1="53404" y1="27435" x2="50352" y2="37575"/>
                        <a14:foregroundMark x1="50352" y1="37575" x2="50000" y2="37773"/>
                        <a14:foregroundMark x1="40845" y1="26243" x2="33568" y2="33002"/>
                        <a14:foregroundMark x1="33568" y1="33002" x2="37911" y2="36581"/>
                        <a14:foregroundMark x1="37911" y1="36581" x2="38967" y2="36581"/>
                        <a14:foregroundMark x1="43779" y1="27237" x2="54108" y2="30815"/>
                        <a14:foregroundMark x1="54108" y1="30815" x2="54225" y2="38171"/>
                        <a14:foregroundMark x1="50939" y1="26243" x2="38732" y2="26640"/>
                        <a14:foregroundMark x1="40610" y1="52286" x2="33803" y2="53678"/>
                        <a14:foregroundMark x1="36620" y1="51690" x2="32864" y2="52286"/>
                        <a14:foregroundMark x1="25117" y1="70378" x2="24765" y2="86481"/>
                        <a14:foregroundMark x1="24765" y1="86481" x2="7042" y2="88072"/>
                        <a14:foregroundMark x1="47418" y1="81113" x2="42019" y2="80517"/>
                        <a14:foregroundMark x1="42136" y1="45328" x2="42136" y2="45328"/>
                        <a14:foregroundMark x1="48592" y1="44533" x2="48592" y2="44533"/>
                        <a14:foregroundMark x1="28873" y1="35586" x2="28873" y2="35586"/>
                        <a14:foregroundMark x1="31455" y1="25050" x2="31455" y2="25050"/>
                        <a14:foregroundMark x1="30869" y1="26044" x2="30869" y2="26044"/>
                        <a14:foregroundMark x1="30869" y1="28628" x2="30869" y2="28628"/>
                        <a14:foregroundMark x1="9826" y1="65172" x2="9977" y2="66004"/>
                        <a14:foregroundMark x1="9038" y1="60835" x2="9250" y2="62003"/>
                        <a14:foregroundMark x1="8685" y1="59245" x2="9272" y2="60835"/>
                        <a14:foregroundMark x1="64719" y1="40840" x2="65610" y2="40954"/>
                        <a14:foregroundMark x1="57864" y1="39960" x2="59923" y2="40224"/>
                        <a14:foregroundMark x1="28170" y1="34646" x2="27347" y2="36183"/>
                        <a14:foregroundMark x1="29796" y1="31605" x2="29531" y2="32101"/>
                        <a14:foregroundMark x1="30751" y1="29821" x2="30382" y2="30511"/>
                        <a14:foregroundMark x1="49531" y1="52087" x2="54577" y2="59245"/>
                        <a14:foregroundMark x1="54577" y1="59245" x2="54930" y2="71173"/>
                        <a14:foregroundMark x1="54930" y1="71173" x2="54812" y2="71173"/>
                        <a14:foregroundMark x1="48709" y1="49503" x2="48709" y2="49503"/>
                        <a14:foregroundMark x1="48709" y1="47913" x2="48709" y2="47913"/>
                        <a14:foregroundMark x1="41901" y1="41948" x2="41901" y2="41948"/>
                        <a14:foregroundMark x1="42371" y1="41750" x2="42371" y2="41750"/>
                        <a14:foregroundMark x1="42019" y1="48111" x2="42019" y2="48111"/>
                        <a14:foregroundMark x1="42136" y1="41153" x2="42136" y2="41153"/>
                        <a14:foregroundMark x1="48826" y1="43340" x2="48826" y2="43340"/>
                        <a14:foregroundMark x1="63146" y1="39761" x2="63146" y2="39761"/>
                        <a14:foregroundMark x1="64085" y1="39761" x2="64085" y2="39761"/>
                        <a14:foregroundMark x1="75352" y1="66402" x2="75352" y2="66402"/>
                        <a14:foregroundMark x1="36150" y1="76342" x2="36150" y2="76342"/>
                        <a14:foregroundMark x1="8920" y1="64215" x2="8920" y2="64215"/>
                        <a14:foregroundMark x1="8920" y1="62624" x2="8920" y2="62624"/>
                        <a14:foregroundMark x1="8803" y1="61630" x2="8803" y2="61630"/>
                        <a14:foregroundMark x1="7394" y1="38370" x2="7394" y2="38370"/>
                        <a14:foregroundMark x1="7394" y1="40358" x2="7394" y2="40358"/>
                        <a14:foregroundMark x1="30751" y1="33400" x2="30751" y2="33400"/>
                        <a14:foregroundMark x1="30986" y1="35189" x2="30986" y2="35189"/>
                        <a14:foregroundMark x1="29930" y1="35388" x2="29930" y2="35388"/>
                        <a14:foregroundMark x1="32394" y1="25646" x2="32394" y2="25646"/>
                        <a14:foregroundMark x1="30751" y1="25249" x2="30751" y2="25249"/>
                        <a14:foregroundMark x1="29343" y1="35388" x2="29343" y2="35388"/>
                        <a14:foregroundMark x1="61502" y1="39960" x2="61502" y2="39960"/>
                        <a14:foregroundMark x1="62207" y1="39761" x2="62207" y2="39761"/>
                        <a14:foregroundMark x1="75469" y1="62823" x2="75469" y2="62823"/>
                        <a14:foregroundMark x1="75469" y1="64612" x2="75469" y2="64612"/>
                        <a14:foregroundMark x1="65023" y1="39960" x2="65023" y2="39960"/>
                        <a14:backgroundMark x1="28991" y1="33002" x2="28991" y2="29225"/>
                        <a14:backgroundMark x1="29577" y1="33598" x2="28991" y2="29423"/>
                        <a14:backgroundMark x1="29812" y1="31610" x2="29460" y2="30020"/>
                        <a14:backgroundMark x1="30047" y1="31014" x2="29695" y2="29821"/>
                        <a14:backgroundMark x1="28822" y1="33400" x2="29225" y2="32803"/>
                        <a14:backgroundMark x1="28286" y1="34195" x2="28822" y2="33400"/>
                        <a14:backgroundMark x1="30047" y1="30417" x2="29930" y2="31610"/>
                        <a14:backgroundMark x1="27465" y1="22266" x2="27934" y2="17495"/>
                        <a14:backgroundMark x1="10681" y1="39165" x2="22183" y2="39165"/>
                        <a14:backgroundMark x1="9742" y1="37773" x2="13850" y2="38370"/>
                        <a14:backgroundMark x1="17254" y1="37773" x2="20775" y2="38767"/>
                        <a14:backgroundMark x1="16901" y1="37972" x2="17958" y2="38966"/>
                        <a14:backgroundMark x1="9684" y1="38370" x2="10563" y2="38966"/>
                        <a14:backgroundMark x1="8803" y1="37773" x2="9684" y2="38370"/>
                        <a14:backgroundMark x1="8803" y1="38370" x2="9742" y2="39165"/>
                        <a14:backgroundMark x1="8333" y1="37972" x2="8803" y2="38370"/>
                        <a14:backgroundMark x1="9156" y1="38370" x2="10094" y2="39165"/>
                        <a14:backgroundMark x1="8451" y1="37773" x2="9156" y2="38370"/>
                        <a14:backgroundMark x1="8979" y1="38370" x2="9859" y2="39165"/>
                        <a14:backgroundMark x1="8099" y1="37575" x2="8979" y2="38370"/>
                        <a14:backgroundMark x1="29695" y1="32406" x2="29460" y2="31213"/>
                        <a14:backgroundMark x1="27582" y1="23062" x2="27582" y2="21471"/>
                        <a14:backgroundMark x1="27700" y1="20875" x2="27817" y2="16302"/>
                        <a14:backgroundMark x1="10241" y1="62624" x2="10681" y2="61630"/>
                        <a14:backgroundMark x1="9624" y1="64016" x2="10241" y2="62624"/>
                        <a14:backgroundMark x1="10071" y1="62624" x2="10915" y2="62028"/>
                        <a14:backgroundMark x1="9507" y1="63022" x2="10071" y2="62624"/>
                        <a14:backgroundMark x1="9390" y1="62227" x2="10094" y2="62028"/>
                        <a14:backgroundMark x1="9390" y1="61630" x2="10681" y2="61630"/>
                        <a14:backgroundMark x1="9272" y1="61630" x2="10446" y2="61630"/>
                        <a14:backgroundMark x1="64789" y1="40954" x2="62911" y2="43141"/>
                        <a14:backgroundMark x1="44953" y1="47515" x2="44953" y2="43340"/>
                        <a14:backgroundMark x1="76320" y1="63221" x2="76408" y2="62624"/>
                        <a14:backgroundMark x1="76115" y1="64612" x2="76320" y2="63221"/>
                        <a14:backgroundMark x1="76056" y1="65010" x2="76115" y2="64612"/>
                        <a14:backgroundMark x1="76291" y1="63221" x2="76761" y2="62624"/>
                        <a14:backgroundMark x1="75822" y1="63817" x2="76291" y2="63221"/>
                        <a14:backgroundMark x1="74765" y1="59046" x2="73826" y2="60636"/>
                        <a14:backgroundMark x1="74883" y1="59046" x2="73592" y2="60040"/>
                        <a14:backgroundMark x1="61737" y1="40755" x2="60211" y2="40954"/>
                        <a14:backgroundMark x1="59624" y1="40755" x2="59977" y2="41551"/>
                        <a14:backgroundMark x1="59859" y1="40557" x2="60094" y2="41153"/>
                        <a14:backgroundMark x1="59977" y1="40557" x2="59977" y2="40954"/>
                        <a14:backgroundMark x1="75939" y1="63022" x2="76878" y2="63221"/>
                        <a14:backgroundMark x1="75939" y1="62624" x2="76174" y2="63221"/>
                        <a14:backgroundMark x1="75822" y1="62227" x2="76174" y2="6282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41611" y="2108272"/>
            <a:ext cx="8050389" cy="4749728"/>
          </a:xfrm>
          <a:prstGeom prst="rect">
            <a:avLst/>
          </a:prstGeom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85159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27E3FF6-6D40-4C00-A211-48AE788DE8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/>
              <a:t>Koszt materiału - kosztorys ofertowy</a:t>
            </a:r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18F791FF-3DD3-4E99-8C60-579F400D90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pl-PL"/>
              <a:t>12</a:t>
            </a:r>
          </a:p>
        </p:txBody>
      </p:sp>
      <p:pic>
        <p:nvPicPr>
          <p:cNvPr id="12" name="Grafika 12">
            <a:extLst>
              <a:ext uri="{FF2B5EF4-FFF2-40B4-BE49-F238E27FC236}">
                <a16:creationId xmlns:a16="http://schemas.microsoft.com/office/drawing/2014/main" id="{F72DC746-F2AE-47A6-B775-AEFCA45D80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99980" y="1837267"/>
            <a:ext cx="5904148" cy="5114395"/>
          </a:xfrm>
        </p:spPr>
      </p:pic>
    </p:spTree>
    <p:extLst>
      <p:ext uri="{BB962C8B-B14F-4D97-AF65-F5344CB8AC3E}">
        <p14:creationId xmlns:p14="http://schemas.microsoft.com/office/powerpoint/2010/main" val="64101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27E3FF6-6D40-4C00-A211-48AE788DE8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/>
              <a:t>Koszt materiału - </a:t>
            </a:r>
            <a:r>
              <a:rPr lang="pl-PL"/>
              <a:t>kosztorys ofertowy</a:t>
            </a:r>
            <a:endParaRPr lang="pl-PL" dirty="0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18F791FF-3DD3-4E99-8C60-579F400D90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pl-PL"/>
              <a:t>13</a:t>
            </a:r>
            <a:endParaRPr lang="pl-PL" dirty="0"/>
          </a:p>
        </p:txBody>
      </p:sp>
      <p:pic>
        <p:nvPicPr>
          <p:cNvPr id="6" name="Obraz 7">
            <a:extLst>
              <a:ext uri="{FF2B5EF4-FFF2-40B4-BE49-F238E27FC236}">
                <a16:creationId xmlns:a16="http://schemas.microsoft.com/office/drawing/2014/main" id="{AF89B717-0D9A-43B4-B5CB-B2547B9759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53" y="2133194"/>
            <a:ext cx="5648326" cy="296491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Obraz 4">
            <a:extLst>
              <a:ext uri="{FF2B5EF4-FFF2-40B4-BE49-F238E27FC236}">
                <a16:creationId xmlns:a16="http://schemas.microsoft.com/office/drawing/2014/main" id="{C2D2570A-2CC7-4D3B-AE36-C7105877CB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6023" y="3620849"/>
            <a:ext cx="6516914" cy="302484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1630038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08C4F8C-0CCE-4438-BC0A-1EA68054D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/>
              <a:t>Koszt maszyn - kosztorys ofertowy</a:t>
            </a:r>
          </a:p>
        </p:txBody>
      </p:sp>
      <p:sp>
        <p:nvSpPr>
          <p:cNvPr id="3" name="Symbol zastępczy numeru slajdu 2">
            <a:extLst>
              <a:ext uri="{FF2B5EF4-FFF2-40B4-BE49-F238E27FC236}">
                <a16:creationId xmlns:a16="http://schemas.microsoft.com/office/drawing/2014/main" id="{8C2C7C42-C3C8-4B0F-9B70-6967BEC94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pl-PL"/>
              <a:t>14</a:t>
            </a:r>
          </a:p>
        </p:txBody>
      </p:sp>
      <p:pic>
        <p:nvPicPr>
          <p:cNvPr id="9" name="Grafika 9">
            <a:extLst>
              <a:ext uri="{FF2B5EF4-FFF2-40B4-BE49-F238E27FC236}">
                <a16:creationId xmlns:a16="http://schemas.microsoft.com/office/drawing/2014/main" id="{3518B1FB-323E-4E66-8FEE-41A56CFED6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02496" y="1856074"/>
            <a:ext cx="5849648" cy="5065353"/>
          </a:xfrm>
        </p:spPr>
      </p:pic>
    </p:spTree>
    <p:extLst>
      <p:ext uri="{BB962C8B-B14F-4D97-AF65-F5344CB8AC3E}">
        <p14:creationId xmlns:p14="http://schemas.microsoft.com/office/powerpoint/2010/main" val="86218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08C4F8C-0CCE-4438-BC0A-1EA68054D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/>
              <a:t>Koszt maszyn - kosztorys ofertowy</a:t>
            </a:r>
          </a:p>
        </p:txBody>
      </p:sp>
      <p:sp>
        <p:nvSpPr>
          <p:cNvPr id="3" name="Symbol zastępczy numeru slajdu 2">
            <a:extLst>
              <a:ext uri="{FF2B5EF4-FFF2-40B4-BE49-F238E27FC236}">
                <a16:creationId xmlns:a16="http://schemas.microsoft.com/office/drawing/2014/main" id="{8C2C7C42-C3C8-4B0F-9B70-6967BEC94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pl-PL"/>
              <a:t>15</a:t>
            </a:r>
            <a:endParaRPr lang="pl-PL" dirty="0"/>
          </a:p>
        </p:txBody>
      </p:sp>
      <p:pic>
        <p:nvPicPr>
          <p:cNvPr id="4" name="Obraz 4">
            <a:extLst>
              <a:ext uri="{FF2B5EF4-FFF2-40B4-BE49-F238E27FC236}">
                <a16:creationId xmlns:a16="http://schemas.microsoft.com/office/drawing/2014/main" id="{6431428F-ADA7-4F89-9626-CAC6736B38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4074" y="2891612"/>
            <a:ext cx="5162008" cy="3862470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5" name="Obraz 5">
            <a:extLst>
              <a:ext uri="{FF2B5EF4-FFF2-40B4-BE49-F238E27FC236}">
                <a16:creationId xmlns:a16="http://schemas.microsoft.com/office/drawing/2014/main" id="{7A7959AA-9BBF-4182-9578-876C7720F9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784" y="2063590"/>
            <a:ext cx="4979359" cy="338520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718492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CB484D4-5BD9-45F8-B4BC-C49920BF1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/>
              <a:t>Koszt pracowników - kosztorys ofertowy</a:t>
            </a:r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DC088FFF-A941-489C-8069-F55831C84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pl-PL"/>
              <a:t>16</a:t>
            </a:r>
          </a:p>
        </p:txBody>
      </p:sp>
      <p:pic>
        <p:nvPicPr>
          <p:cNvPr id="12" name="Grafika 12">
            <a:extLst>
              <a:ext uri="{FF2B5EF4-FFF2-40B4-BE49-F238E27FC236}">
                <a16:creationId xmlns:a16="http://schemas.microsoft.com/office/drawing/2014/main" id="{1D0BAED7-658A-4DA7-9FAD-4414B2199D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04307" y="1854948"/>
            <a:ext cx="5724977" cy="5066833"/>
          </a:xfrm>
        </p:spPr>
      </p:pic>
    </p:spTree>
    <p:extLst>
      <p:ext uri="{BB962C8B-B14F-4D97-AF65-F5344CB8AC3E}">
        <p14:creationId xmlns:p14="http://schemas.microsoft.com/office/powerpoint/2010/main" val="3558555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CB484D4-5BD9-45F8-B4BC-C49920BF1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/>
              <a:t>Koszt pracowników - kosztorys ofertowy</a:t>
            </a:r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DC088FFF-A941-489C-8069-F55831C84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pl-PL"/>
              <a:t>17</a:t>
            </a:r>
            <a:endParaRPr lang="pl-PL" dirty="0"/>
          </a:p>
        </p:txBody>
      </p:sp>
      <p:pic>
        <p:nvPicPr>
          <p:cNvPr id="5" name="Obraz 5" descr="Obraz zawierający tekst&#10;&#10;Opis wygenerowany automatycznie">
            <a:extLst>
              <a:ext uri="{FF2B5EF4-FFF2-40B4-BE49-F238E27FC236}">
                <a16:creationId xmlns:a16="http://schemas.microsoft.com/office/drawing/2014/main" id="{574D4889-390F-4178-AA7C-F91BEAA087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9796" y="3825151"/>
            <a:ext cx="6170492" cy="2818192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6" name="Obraz 8">
            <a:extLst>
              <a:ext uri="{FF2B5EF4-FFF2-40B4-BE49-F238E27FC236}">
                <a16:creationId xmlns:a16="http://schemas.microsoft.com/office/drawing/2014/main" id="{1B34C1F5-7320-4CB7-8AD5-D01AEA8BD3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212" y="2063963"/>
            <a:ext cx="4993481" cy="411119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214459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4B77BA8-F4F9-43C6-82F5-5B13ADCFD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/>
              <a:t>Kosztorys ofertowy</a:t>
            </a:r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296DF300-D08A-4229-A9A3-E1D4C200D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pl-PL"/>
              <a:t>18</a:t>
            </a:r>
          </a:p>
        </p:txBody>
      </p:sp>
      <p:pic>
        <p:nvPicPr>
          <p:cNvPr id="12" name="Grafika 12">
            <a:extLst>
              <a:ext uri="{FF2B5EF4-FFF2-40B4-BE49-F238E27FC236}">
                <a16:creationId xmlns:a16="http://schemas.microsoft.com/office/drawing/2014/main" id="{DC948EF0-F3CC-4D0F-9F65-18666079CF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14064" y="1919857"/>
            <a:ext cx="4783017" cy="5036598"/>
          </a:xfrm>
        </p:spPr>
      </p:pic>
    </p:spTree>
    <p:extLst>
      <p:ext uri="{BB962C8B-B14F-4D97-AF65-F5344CB8AC3E}">
        <p14:creationId xmlns:p14="http://schemas.microsoft.com/office/powerpoint/2010/main" val="1133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4B77BA8-F4F9-43C6-82F5-5B13ADCFD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/>
              <a:t>Kosztorys ofertowy</a:t>
            </a:r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296DF300-D08A-4229-A9A3-E1D4C200D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pl-PL"/>
              <a:t>19</a:t>
            </a:r>
            <a:endParaRPr lang="pl-PL" dirty="0"/>
          </a:p>
        </p:txBody>
      </p:sp>
      <p:pic>
        <p:nvPicPr>
          <p:cNvPr id="3" name="Obraz 4">
            <a:extLst>
              <a:ext uri="{FF2B5EF4-FFF2-40B4-BE49-F238E27FC236}">
                <a16:creationId xmlns:a16="http://schemas.microsoft.com/office/drawing/2014/main" id="{296E5D18-5823-479F-9603-A36AFEFF31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214" y="2040929"/>
            <a:ext cx="6742454" cy="3926297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5" name="Obraz 5">
            <a:extLst>
              <a:ext uri="{FF2B5EF4-FFF2-40B4-BE49-F238E27FC236}">
                <a16:creationId xmlns:a16="http://schemas.microsoft.com/office/drawing/2014/main" id="{8248C2F0-1F5F-4945-91DB-79EBD8066C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0990" y="4071569"/>
            <a:ext cx="4769216" cy="2561050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356902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7E1DFB8-F62C-452B-B24C-71E172FEE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Cel projektu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DCE85A4-3D75-4A02-A130-7D268A4AFB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10601968" cy="3599316"/>
          </a:xfrm>
        </p:spPr>
        <p:txBody>
          <a:bodyPr/>
          <a:lstStyle/>
          <a:p>
            <a:pPr marL="0" indent="0" algn="ctr">
              <a:buNone/>
            </a:pPr>
            <a:r>
              <a:rPr lang="pl-PL" sz="1800" b="1" dirty="0"/>
              <a:t>Nabycie umiejętności z zakresu projektowania aplikacji wspomagającej zarządzanie produkcją </a:t>
            </a:r>
            <a:br>
              <a:rPr lang="pl-PL" sz="1800" b="1" dirty="0"/>
            </a:br>
            <a:r>
              <a:rPr lang="pl-PL" sz="1800" b="1" dirty="0"/>
              <a:t>przy pomocy poznanych programów komputerowych</a:t>
            </a:r>
          </a:p>
          <a:p>
            <a:pPr marL="0" indent="0" algn="ctr">
              <a:buNone/>
            </a:pPr>
            <a:endParaRPr lang="pl-PL" sz="1800" b="1" dirty="0"/>
          </a:p>
          <a:p>
            <a:pPr marL="0" indent="0" algn="ctr">
              <a:buNone/>
            </a:pPr>
            <a:endParaRPr lang="pl-PL" sz="1800" b="1" dirty="0"/>
          </a:p>
          <a:p>
            <a:pPr marL="0" indent="0" algn="ctr">
              <a:buNone/>
            </a:pPr>
            <a:r>
              <a:rPr lang="pl-PL" sz="1800" b="1" dirty="0"/>
              <a:t>Cele pośrednie:</a:t>
            </a:r>
          </a:p>
          <a:p>
            <a:pPr marL="0" indent="0" algn="ctr">
              <a:buNone/>
            </a:pPr>
            <a:r>
              <a:rPr lang="pl-PL" sz="1800" b="1" dirty="0"/>
              <a:t>Nabycie umiejętności pracy w zespole projektowym </a:t>
            </a:r>
            <a:br>
              <a:rPr lang="pl-PL" sz="1800" b="1" dirty="0"/>
            </a:br>
            <a:r>
              <a:rPr lang="pl-PL" sz="1800" b="1" dirty="0"/>
              <a:t>oraz gospodarowania czasem i zasobami ludzkimi</a:t>
            </a:r>
          </a:p>
          <a:p>
            <a:endParaRPr lang="pl-PL" dirty="0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48E4D1F3-1C56-442C-86F3-401D84258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BA5C1-EA0D-4D38-B474-3131B775EA3E}" type="slidenum">
              <a:rPr lang="pl-PL" smtClean="0"/>
              <a:t>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502996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F6F9ADA-E134-43A7-8FFC-14FB56EC8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283" y="753228"/>
            <a:ext cx="10116900" cy="1080938"/>
          </a:xfrm>
        </p:spPr>
        <p:txBody>
          <a:bodyPr/>
          <a:lstStyle/>
          <a:p>
            <a:pPr algn="ctr"/>
            <a:r>
              <a:rPr lang="pl-PL"/>
              <a:t>Koszt materiału - kosztorys powykonawczy</a:t>
            </a:r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F5635577-BC36-46E9-AB01-1EFD2D693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pl-PL"/>
              <a:t>20</a:t>
            </a:r>
          </a:p>
        </p:txBody>
      </p:sp>
      <p:pic>
        <p:nvPicPr>
          <p:cNvPr id="7" name="Symbol zastępczy zawartości 6">
            <a:extLst>
              <a:ext uri="{FF2B5EF4-FFF2-40B4-BE49-F238E27FC236}">
                <a16:creationId xmlns:a16="http://schemas.microsoft.com/office/drawing/2014/main" id="{9FEE89B1-CD0D-4747-B414-7D21666A08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87138" y="1944915"/>
            <a:ext cx="5903874" cy="4913085"/>
          </a:xfrm>
        </p:spPr>
      </p:pic>
    </p:spTree>
    <p:extLst>
      <p:ext uri="{BB962C8B-B14F-4D97-AF65-F5344CB8AC3E}">
        <p14:creationId xmlns:p14="http://schemas.microsoft.com/office/powerpoint/2010/main" val="384783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F6F9ADA-E134-43A7-8FFC-14FB56EC8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283" y="753228"/>
            <a:ext cx="10116900" cy="1080938"/>
          </a:xfrm>
        </p:spPr>
        <p:txBody>
          <a:bodyPr/>
          <a:lstStyle/>
          <a:p>
            <a:pPr algn="ctr"/>
            <a:r>
              <a:rPr lang="pl-PL" dirty="0"/>
              <a:t>Koszt materiału - kosztorys powykonawczy</a:t>
            </a:r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F5635577-BC36-46E9-AB01-1EFD2D693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pl-PL"/>
              <a:t>21</a:t>
            </a:r>
            <a:endParaRPr lang="pl-PL" dirty="0"/>
          </a:p>
        </p:txBody>
      </p:sp>
      <p:pic>
        <p:nvPicPr>
          <p:cNvPr id="3" name="Obraz 4">
            <a:extLst>
              <a:ext uri="{FF2B5EF4-FFF2-40B4-BE49-F238E27FC236}">
                <a16:creationId xmlns:a16="http://schemas.microsoft.com/office/drawing/2014/main" id="{E908FC30-DB72-4306-80EA-A23E3695EE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8844" y="2619585"/>
            <a:ext cx="5892052" cy="4189541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5" name="Obraz 5">
            <a:extLst>
              <a:ext uri="{FF2B5EF4-FFF2-40B4-BE49-F238E27FC236}">
                <a16:creationId xmlns:a16="http://schemas.microsoft.com/office/drawing/2014/main" id="{458B8CC6-25DD-413B-BD99-0CA8A790B6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127" y="2232071"/>
            <a:ext cx="5645523" cy="3042187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2202001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9833C49-1306-4CE9-B449-FDC15F5DEA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869" y="753228"/>
            <a:ext cx="9846313" cy="1080938"/>
          </a:xfrm>
        </p:spPr>
        <p:txBody>
          <a:bodyPr/>
          <a:lstStyle/>
          <a:p>
            <a:pPr algn="ctr"/>
            <a:r>
              <a:rPr lang="pl-PL"/>
              <a:t>Koszt maszyn - kosztorys powykonawczy</a:t>
            </a:r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012B2928-2486-40AC-9EC9-87A215AA2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pl-PL"/>
              <a:t>22</a:t>
            </a:r>
          </a:p>
        </p:txBody>
      </p:sp>
      <p:pic>
        <p:nvPicPr>
          <p:cNvPr id="9" name="Grafika 9">
            <a:extLst>
              <a:ext uri="{FF2B5EF4-FFF2-40B4-BE49-F238E27FC236}">
                <a16:creationId xmlns:a16="http://schemas.microsoft.com/office/drawing/2014/main" id="{3E6B6689-F8A2-4CE0-98A5-BE1AE16BED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70571" y="1847970"/>
            <a:ext cx="6026870" cy="5065352"/>
          </a:xfrm>
        </p:spPr>
      </p:pic>
    </p:spTree>
    <p:extLst>
      <p:ext uri="{BB962C8B-B14F-4D97-AF65-F5344CB8AC3E}">
        <p14:creationId xmlns:p14="http://schemas.microsoft.com/office/powerpoint/2010/main" val="218045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4844B34-31B6-4F39-87F8-784BBDAEE1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>
                <a:ea typeface="+mj-lt"/>
                <a:cs typeface="+mj-lt"/>
              </a:rPr>
              <a:t>Koszt maszyn - kosztorys powykonawczy</a:t>
            </a:r>
          </a:p>
        </p:txBody>
      </p:sp>
      <p:pic>
        <p:nvPicPr>
          <p:cNvPr id="5" name="Obraz 5">
            <a:extLst>
              <a:ext uri="{FF2B5EF4-FFF2-40B4-BE49-F238E27FC236}">
                <a16:creationId xmlns:a16="http://schemas.microsoft.com/office/drawing/2014/main" id="{DC14072D-461A-4374-92F7-E19A4702FC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8539" y="2155330"/>
            <a:ext cx="6722268" cy="408146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05139ABA-5B97-49CC-A7C2-13D77E9EAC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pl-PL"/>
              <a:t>23</a:t>
            </a:r>
          </a:p>
        </p:txBody>
      </p:sp>
      <p:pic>
        <p:nvPicPr>
          <p:cNvPr id="6" name="Obraz 6">
            <a:extLst>
              <a:ext uri="{FF2B5EF4-FFF2-40B4-BE49-F238E27FC236}">
                <a16:creationId xmlns:a16="http://schemas.microsoft.com/office/drawing/2014/main" id="{6EECDBE2-34FD-417A-A94C-16671A31F6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5181" y="3866203"/>
            <a:ext cx="3838574" cy="2614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503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FCAE84B-26D9-4F60-A2DA-5426E980D0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93" y="753228"/>
            <a:ext cx="9985789" cy="1080938"/>
          </a:xfrm>
        </p:spPr>
        <p:txBody>
          <a:bodyPr>
            <a:normAutofit/>
          </a:bodyPr>
          <a:lstStyle/>
          <a:p>
            <a:pPr algn="ctr"/>
            <a:r>
              <a:rPr lang="pl-PL"/>
              <a:t>Koszt pracowników - kosztorys powykonawczy</a:t>
            </a:r>
          </a:p>
        </p:txBody>
      </p:sp>
      <p:sp>
        <p:nvSpPr>
          <p:cNvPr id="3" name="Symbol zastępczy numeru slajdu 2">
            <a:extLst>
              <a:ext uri="{FF2B5EF4-FFF2-40B4-BE49-F238E27FC236}">
                <a16:creationId xmlns:a16="http://schemas.microsoft.com/office/drawing/2014/main" id="{B6A6ACAD-FF9C-4C72-AEE1-752968C4C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pl-PL"/>
              <a:t>24</a:t>
            </a:r>
          </a:p>
        </p:txBody>
      </p:sp>
      <p:pic>
        <p:nvPicPr>
          <p:cNvPr id="10" name="Grafika 10">
            <a:extLst>
              <a:ext uri="{FF2B5EF4-FFF2-40B4-BE49-F238E27FC236}">
                <a16:creationId xmlns:a16="http://schemas.microsoft.com/office/drawing/2014/main" id="{2106F160-47FE-4FC1-84B7-DCE485D95E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46844" y="1930399"/>
            <a:ext cx="6055953" cy="4928129"/>
          </a:xfrm>
        </p:spPr>
      </p:pic>
    </p:spTree>
    <p:extLst>
      <p:ext uri="{BB962C8B-B14F-4D97-AF65-F5344CB8AC3E}">
        <p14:creationId xmlns:p14="http://schemas.microsoft.com/office/powerpoint/2010/main" val="1076711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66854AA-68F5-4697-A65A-366FE16A2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>
                <a:ea typeface="+mj-lt"/>
                <a:cs typeface="+mj-lt"/>
              </a:rPr>
              <a:t>Koszt pracowników - kosztorys powykonawczy</a:t>
            </a:r>
          </a:p>
        </p:txBody>
      </p:sp>
      <p:pic>
        <p:nvPicPr>
          <p:cNvPr id="5" name="Obraz 5">
            <a:extLst>
              <a:ext uri="{FF2B5EF4-FFF2-40B4-BE49-F238E27FC236}">
                <a16:creationId xmlns:a16="http://schemas.microsoft.com/office/drawing/2014/main" id="{0282C95A-CB44-4AF2-A717-DF6FB466F4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1588" y="2110655"/>
            <a:ext cx="5884077" cy="4301784"/>
          </a:xfrm>
        </p:spPr>
      </p:pic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C9350246-B765-44B3-BA11-AACDBB8F39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pl-PL" dirty="0"/>
              <a:t>25</a:t>
            </a:r>
          </a:p>
        </p:txBody>
      </p:sp>
      <p:pic>
        <p:nvPicPr>
          <p:cNvPr id="6" name="Obraz 6" descr="Obraz zawierający tekst&#10;&#10;Opis wygenerowany automatycznie">
            <a:extLst>
              <a:ext uri="{FF2B5EF4-FFF2-40B4-BE49-F238E27FC236}">
                <a16:creationId xmlns:a16="http://schemas.microsoft.com/office/drawing/2014/main" id="{A2C53A0D-94B8-4ED3-9F63-DC5D4F8E87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3119" y="4113965"/>
            <a:ext cx="5779292" cy="260675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493535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5A9FDC3-8BB5-4F7D-B15D-D49036E8B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/>
              <a:t>Kosztorys powykonawczy</a:t>
            </a:r>
          </a:p>
        </p:txBody>
      </p:sp>
      <p:sp>
        <p:nvSpPr>
          <p:cNvPr id="3" name="Symbol zastępczy numeru slajdu 2">
            <a:extLst>
              <a:ext uri="{FF2B5EF4-FFF2-40B4-BE49-F238E27FC236}">
                <a16:creationId xmlns:a16="http://schemas.microsoft.com/office/drawing/2014/main" id="{7485CBDF-47FC-4483-AD93-93C47AAB5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pl-PL" dirty="0"/>
              <a:t>26</a:t>
            </a:r>
          </a:p>
        </p:txBody>
      </p:sp>
      <p:pic>
        <p:nvPicPr>
          <p:cNvPr id="12" name="Grafika 12">
            <a:extLst>
              <a:ext uri="{FF2B5EF4-FFF2-40B4-BE49-F238E27FC236}">
                <a16:creationId xmlns:a16="http://schemas.microsoft.com/office/drawing/2014/main" id="{CACEFD1C-D898-4EF5-84BE-A1984D0C1C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13856" y="1876724"/>
            <a:ext cx="4914111" cy="4979089"/>
          </a:xfrm>
        </p:spPr>
      </p:pic>
    </p:spTree>
    <p:extLst>
      <p:ext uri="{BB962C8B-B14F-4D97-AF65-F5344CB8AC3E}">
        <p14:creationId xmlns:p14="http://schemas.microsoft.com/office/powerpoint/2010/main" val="1422059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9A28883-E9F1-451D-81E3-3AA87F780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>
                <a:ea typeface="+mj-lt"/>
                <a:cs typeface="+mj-lt"/>
              </a:rPr>
              <a:t>Kosztorys powykonawczy</a:t>
            </a:r>
          </a:p>
        </p:txBody>
      </p:sp>
      <p:pic>
        <p:nvPicPr>
          <p:cNvPr id="5" name="Obraz 5">
            <a:extLst>
              <a:ext uri="{FF2B5EF4-FFF2-40B4-BE49-F238E27FC236}">
                <a16:creationId xmlns:a16="http://schemas.microsoft.com/office/drawing/2014/main" id="{ABDFAF15-F343-4F42-A69F-B186766B29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8388" y="2408310"/>
            <a:ext cx="7616884" cy="3742191"/>
          </a:xfrm>
        </p:spPr>
      </p:pic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60A4A87E-1C5B-4976-8674-FB1F0AA1F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pl-PL" dirty="0"/>
              <a:t>27</a:t>
            </a:r>
          </a:p>
        </p:txBody>
      </p:sp>
      <p:pic>
        <p:nvPicPr>
          <p:cNvPr id="6" name="Obraz 6">
            <a:extLst>
              <a:ext uri="{FF2B5EF4-FFF2-40B4-BE49-F238E27FC236}">
                <a16:creationId xmlns:a16="http://schemas.microsoft.com/office/drawing/2014/main" id="{D7FE03F0-3709-4F01-AD71-52955ECA3A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0025" y="3974502"/>
            <a:ext cx="4112418" cy="218321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936715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C610D2AE-07EF-436A-9755-AA8DF4B93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82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6CACDD17-9043-46DF-882D-420365B79C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CF2D8AD5-434A-4C0E-9F5B-C1AFD645F3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2" y="609600"/>
            <a:ext cx="4959094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B5A9FDC3-8BB5-4F7D-B15D-D49036E8B2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4136123" cy="1080938"/>
          </a:xfrm>
        </p:spPr>
        <p:txBody>
          <a:bodyPr>
            <a:normAutofit/>
          </a:bodyPr>
          <a:lstStyle/>
          <a:p>
            <a:r>
              <a:rPr lang="pl-PL"/>
              <a:t>Oferta dla klienta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E92B246D-47CC-40F8-8DE7-B65D409E9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1"/>
            <a:ext cx="4956048" cy="199787"/>
          </a:xfrm>
          <a:prstGeom prst="rect">
            <a:avLst/>
          </a:prstGeom>
        </p:spPr>
      </p:pic>
      <p:sp>
        <p:nvSpPr>
          <p:cNvPr id="10" name="Symbol zastępczy numeru slajdu 3">
            <a:extLst>
              <a:ext uri="{FF2B5EF4-FFF2-40B4-BE49-F238E27FC236}">
                <a16:creationId xmlns:a16="http://schemas.microsoft.com/office/drawing/2014/main" id="{6DDAFA71-96C4-4AD8-8C7B-1F13FFE7C49A}"/>
              </a:ext>
            </a:extLst>
          </p:cNvPr>
          <p:cNvSpPr txBox="1">
            <a:spLocks/>
          </p:cNvSpPr>
          <p:nvPr/>
        </p:nvSpPr>
        <p:spPr>
          <a:xfrm>
            <a:off x="10729455" y="207833"/>
            <a:ext cx="1459369" cy="1090789"/>
          </a:xfrm>
          <a:prstGeom prst="rect">
            <a:avLst/>
          </a:prstGeom>
          <a:solidFill>
            <a:srgbClr val="EA8123"/>
          </a:solidFill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3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dirty="0"/>
              <a:t>28</a:t>
            </a:r>
          </a:p>
        </p:txBody>
      </p:sp>
      <p:pic>
        <p:nvPicPr>
          <p:cNvPr id="7" name="Grafika 6">
            <a:extLst>
              <a:ext uri="{FF2B5EF4-FFF2-40B4-BE49-F238E27FC236}">
                <a16:creationId xmlns:a16="http://schemas.microsoft.com/office/drawing/2014/main" id="{236D89BB-8658-4334-8447-90F58ECC5C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45372" y="1038225"/>
            <a:ext cx="5843452" cy="5687259"/>
          </a:xfrm>
          <a:prstGeom prst="rect">
            <a:avLst/>
          </a:prstGeom>
        </p:spPr>
      </p:pic>
      <p:pic>
        <p:nvPicPr>
          <p:cNvPr id="18" name="Obraz 17">
            <a:extLst>
              <a:ext uri="{FF2B5EF4-FFF2-40B4-BE49-F238E27FC236}">
                <a16:creationId xmlns:a16="http://schemas.microsoft.com/office/drawing/2014/main" id="{457323F0-EAC2-46FF-8F42-0DF31163CC7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74" y="2341551"/>
            <a:ext cx="6327777" cy="2966794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3100677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5">
            <a:extLst>
              <a:ext uri="{FF2B5EF4-FFF2-40B4-BE49-F238E27FC236}">
                <a16:creationId xmlns:a16="http://schemas.microsoft.com/office/drawing/2014/main" id="{C610D2AE-07EF-436A-9755-AA8DF4B93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82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CACDD17-9043-46DF-882D-420365B79C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CF2D8AD5-434A-4C0E-9F5B-C1AFD645F3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2" y="609600"/>
            <a:ext cx="4959094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B5A9FDC3-8BB5-4F7D-B15D-D49036E8B2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4136123" cy="1080938"/>
          </a:xfrm>
        </p:spPr>
        <p:txBody>
          <a:bodyPr>
            <a:normAutofit/>
          </a:bodyPr>
          <a:lstStyle/>
          <a:p>
            <a:r>
              <a:rPr lang="pl-PL"/>
              <a:t>Wypłata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E92B246D-47CC-40F8-8DE7-B65D409E9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1"/>
            <a:ext cx="4956048" cy="199787"/>
          </a:xfrm>
          <a:prstGeom prst="rect">
            <a:avLst/>
          </a:prstGeom>
        </p:spPr>
      </p:pic>
      <p:sp>
        <p:nvSpPr>
          <p:cNvPr id="11" name="Symbol zastępczy numeru slajdu 3">
            <a:extLst>
              <a:ext uri="{FF2B5EF4-FFF2-40B4-BE49-F238E27FC236}">
                <a16:creationId xmlns:a16="http://schemas.microsoft.com/office/drawing/2014/main" id="{F9CDC847-E9E2-41F4-BCEF-BE0568BFE00C}"/>
              </a:ext>
            </a:extLst>
          </p:cNvPr>
          <p:cNvSpPr txBox="1">
            <a:spLocks/>
          </p:cNvSpPr>
          <p:nvPr/>
        </p:nvSpPr>
        <p:spPr>
          <a:xfrm>
            <a:off x="10729455" y="1410072"/>
            <a:ext cx="1459369" cy="1090789"/>
          </a:xfrm>
          <a:prstGeom prst="rect">
            <a:avLst/>
          </a:prstGeom>
          <a:solidFill>
            <a:srgbClr val="EA8123"/>
          </a:solidFill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3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dirty="0"/>
              <a:t>29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785D511F-9969-4FCD-B114-C9E16072AE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63" y="3019425"/>
            <a:ext cx="7031360" cy="2590799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4" name="Grafika 3">
            <a:extLst>
              <a:ext uri="{FF2B5EF4-FFF2-40B4-BE49-F238E27FC236}">
                <a16:creationId xmlns:a16="http://schemas.microsoft.com/office/drawing/2014/main" id="{3B8CACF2-71C1-46B8-9A9E-E20F1BC3E8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39080" y="0"/>
            <a:ext cx="56529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955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7AA2736-979F-407F-9F09-B4E020295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Etapy pracy w projekcie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E2C341AB-9191-4B8F-96BD-7C0938BE0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AutoNum type="arabicPeriod"/>
            </a:pPr>
            <a:r>
              <a:rPr lang="pl-PL" sz="1800" dirty="0"/>
              <a:t>Wybór firmy,</a:t>
            </a:r>
          </a:p>
          <a:p>
            <a:pPr marL="457200" indent="-457200">
              <a:buAutoNum type="arabicPeriod"/>
            </a:pPr>
            <a:r>
              <a:rPr lang="pl-PL" sz="1800" dirty="0"/>
              <a:t>Podział na działy oraz określenie głównych wymagań, </a:t>
            </a:r>
          </a:p>
          <a:p>
            <a:pPr marL="457200" indent="-457200">
              <a:buAutoNum type="arabicPeriod"/>
            </a:pPr>
            <a:r>
              <a:rPr lang="pl-PL" sz="1800" dirty="0"/>
              <a:t>Przydzielenie osób do działów,</a:t>
            </a:r>
          </a:p>
          <a:p>
            <a:pPr marL="457200" indent="-457200">
              <a:buAutoNum type="arabicPeriod"/>
            </a:pPr>
            <a:r>
              <a:rPr lang="pl-PL" sz="1800" dirty="0"/>
              <a:t>Zaprojektowanie tabel i modelu relacyjnego,</a:t>
            </a:r>
          </a:p>
          <a:p>
            <a:pPr marL="457200" indent="-457200">
              <a:buAutoNum type="arabicPeriod"/>
            </a:pPr>
            <a:r>
              <a:rPr lang="pl-PL" sz="1800" dirty="0"/>
              <a:t>Utworzenie bazy danych w środowisku SQL Server 2019,</a:t>
            </a:r>
          </a:p>
          <a:p>
            <a:pPr marL="457200" indent="-457200">
              <a:buAutoNum type="arabicPeriod"/>
            </a:pPr>
            <a:r>
              <a:rPr lang="pl-PL" sz="1800" dirty="0"/>
              <a:t>Napisanie aplikacji interfejsu użytkownika.</a:t>
            </a:r>
          </a:p>
          <a:p>
            <a:pPr marL="457200" indent="-457200">
              <a:buAutoNum type="arabicPeriod"/>
            </a:pPr>
            <a:endParaRPr lang="pl-PL" dirty="0"/>
          </a:p>
          <a:p>
            <a:pPr marL="457200" indent="-457200">
              <a:buAutoNum type="arabicPeriod"/>
            </a:pPr>
            <a:endParaRPr lang="pl-PL" dirty="0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1B4D82DC-5F65-482D-A8D2-21F0C32E3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BA5C1-EA0D-4D38-B474-3131B775EA3E}" type="slidenum">
              <a:rPr lang="pl-PL" smtClean="0"/>
              <a:t>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633151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7CBF710-DEFF-42E0-AE33-1F1960A50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Wypłata</a:t>
            </a:r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BA4A679A-DD64-4E21-AAA9-C0C9604F6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pl-PL" dirty="0"/>
              <a:t>30</a:t>
            </a:r>
          </a:p>
        </p:txBody>
      </p:sp>
      <p:sp>
        <p:nvSpPr>
          <p:cNvPr id="16" name="Symbol zastępczy zawartości 15">
            <a:extLst>
              <a:ext uri="{FF2B5EF4-FFF2-40B4-BE49-F238E27FC236}">
                <a16:creationId xmlns:a16="http://schemas.microsoft.com/office/drawing/2014/main" id="{127BF1F2-F94F-41F2-9CE7-1F2E7A7F38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20" name="Obraz 19">
            <a:extLst>
              <a:ext uri="{FF2B5EF4-FFF2-40B4-BE49-F238E27FC236}">
                <a16:creationId xmlns:a16="http://schemas.microsoft.com/office/drawing/2014/main" id="{0990EAF8-D5CD-4412-87A4-1D75281B00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321" y="2336873"/>
            <a:ext cx="9613861" cy="4184187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2987623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C610D2AE-07EF-436A-9755-AA8DF4B93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82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6CACDD17-9043-46DF-882D-420365B79C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CF2D8AD5-434A-4C0E-9F5B-C1AFD645F3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2" y="609600"/>
            <a:ext cx="4959094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B5A9FDC3-8BB5-4F7D-B15D-D49036E8B2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4136123" cy="1080938"/>
          </a:xfrm>
        </p:spPr>
        <p:txBody>
          <a:bodyPr>
            <a:normAutofit/>
          </a:bodyPr>
          <a:lstStyle/>
          <a:p>
            <a:r>
              <a:rPr lang="pl-PL"/>
              <a:t>Wydanie faktury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E92B246D-47CC-40F8-8DE7-B65D409E9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1"/>
            <a:ext cx="4956048" cy="199787"/>
          </a:xfrm>
          <a:prstGeom prst="rect">
            <a:avLst/>
          </a:prstGeom>
        </p:spPr>
      </p:pic>
      <p:sp>
        <p:nvSpPr>
          <p:cNvPr id="9" name="Symbol zastępczy numeru slajdu 3">
            <a:extLst>
              <a:ext uri="{FF2B5EF4-FFF2-40B4-BE49-F238E27FC236}">
                <a16:creationId xmlns:a16="http://schemas.microsoft.com/office/drawing/2014/main" id="{3BF0D293-5240-4076-A9C5-061E3CFF70A8}"/>
              </a:ext>
            </a:extLst>
          </p:cNvPr>
          <p:cNvSpPr txBox="1">
            <a:spLocks/>
          </p:cNvSpPr>
          <p:nvPr/>
        </p:nvSpPr>
        <p:spPr>
          <a:xfrm>
            <a:off x="10729455" y="214320"/>
            <a:ext cx="1459369" cy="1090789"/>
          </a:xfrm>
          <a:prstGeom prst="rect">
            <a:avLst/>
          </a:prstGeom>
          <a:solidFill>
            <a:srgbClr val="EA8123"/>
          </a:solidFill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3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dirty="0"/>
              <a:t>31</a:t>
            </a:r>
          </a:p>
        </p:txBody>
      </p:sp>
      <p:pic>
        <p:nvPicPr>
          <p:cNvPr id="7" name="Grafika 6">
            <a:extLst>
              <a:ext uri="{FF2B5EF4-FFF2-40B4-BE49-F238E27FC236}">
                <a16:creationId xmlns:a16="http://schemas.microsoft.com/office/drawing/2014/main" id="{BC5DD57B-E56E-4F58-BF13-24964DDC25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93794" y="0"/>
            <a:ext cx="7700963" cy="6858000"/>
          </a:xfrm>
          <a:prstGeom prst="rect">
            <a:avLst/>
          </a:prstGeom>
        </p:spPr>
      </p:pic>
      <p:pic>
        <p:nvPicPr>
          <p:cNvPr id="5" name="Obraz 4">
            <a:extLst>
              <a:ext uri="{FF2B5EF4-FFF2-40B4-BE49-F238E27FC236}">
                <a16:creationId xmlns:a16="http://schemas.microsoft.com/office/drawing/2014/main" id="{5961C41D-AECD-44DF-9431-C63BEF48C97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699" y="2113873"/>
            <a:ext cx="6531699" cy="2593150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1858598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C610D2AE-07EF-436A-9755-AA8DF4B93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82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CACDD17-9043-46DF-882D-420365B79C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CF2D8AD5-434A-4C0E-9F5B-C1AFD645F3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2" y="609600"/>
            <a:ext cx="4959094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B5A9FDC3-8BB5-4F7D-B15D-D49036E8B2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4136123" cy="1080938"/>
          </a:xfrm>
        </p:spPr>
        <p:txBody>
          <a:bodyPr>
            <a:normAutofit/>
          </a:bodyPr>
          <a:lstStyle/>
          <a:p>
            <a:r>
              <a:rPr lang="pl-PL"/>
              <a:t>Wpływ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92B246D-47CC-40F8-8DE7-B65D409E9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1"/>
            <a:ext cx="4956048" cy="199787"/>
          </a:xfrm>
          <a:prstGeom prst="rect">
            <a:avLst/>
          </a:prstGeom>
        </p:spPr>
      </p:pic>
      <p:sp>
        <p:nvSpPr>
          <p:cNvPr id="11" name="Symbol zastępczy numeru slajdu 3">
            <a:extLst>
              <a:ext uri="{FF2B5EF4-FFF2-40B4-BE49-F238E27FC236}">
                <a16:creationId xmlns:a16="http://schemas.microsoft.com/office/drawing/2014/main" id="{ED4FBC32-6097-4310-AEE4-ED4EFBAA6D88}"/>
              </a:ext>
            </a:extLst>
          </p:cNvPr>
          <p:cNvSpPr txBox="1">
            <a:spLocks/>
          </p:cNvSpPr>
          <p:nvPr/>
        </p:nvSpPr>
        <p:spPr>
          <a:xfrm>
            <a:off x="10729455" y="214320"/>
            <a:ext cx="1459369" cy="1090789"/>
          </a:xfrm>
          <a:prstGeom prst="rect">
            <a:avLst/>
          </a:prstGeom>
          <a:solidFill>
            <a:srgbClr val="EA8123"/>
          </a:solidFill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3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dirty="0"/>
              <a:t>32</a:t>
            </a:r>
          </a:p>
        </p:txBody>
      </p:sp>
      <p:pic>
        <p:nvPicPr>
          <p:cNvPr id="8" name="Grafika 7">
            <a:extLst>
              <a:ext uri="{FF2B5EF4-FFF2-40B4-BE49-F238E27FC236}">
                <a16:creationId xmlns:a16="http://schemas.microsoft.com/office/drawing/2014/main" id="{F3CBBDED-8C7A-4A5B-A7B9-4993592323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76470" y="753228"/>
            <a:ext cx="7583680" cy="5690873"/>
          </a:xfrm>
          <a:prstGeom prst="rect">
            <a:avLst/>
          </a:prstGeom>
        </p:spPr>
      </p:pic>
      <p:pic>
        <p:nvPicPr>
          <p:cNvPr id="3" name="Obraz 3">
            <a:extLst>
              <a:ext uri="{FF2B5EF4-FFF2-40B4-BE49-F238E27FC236}">
                <a16:creationId xmlns:a16="http://schemas.microsoft.com/office/drawing/2014/main" id="{57B255DF-72A3-46A4-B2CC-E761F2F339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3134" y="2652015"/>
            <a:ext cx="9086671" cy="3871493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2693041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C610D2AE-07EF-436A-9755-AA8DF4B93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82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CACDD17-9043-46DF-882D-420365B79C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CF2D8AD5-434A-4C0E-9F5B-C1AFD645F3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2" y="609600"/>
            <a:ext cx="4959094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B5A9FDC3-8BB5-4F7D-B15D-D49036E8B2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4136123" cy="1080938"/>
          </a:xfrm>
        </p:spPr>
        <p:txBody>
          <a:bodyPr>
            <a:normAutofit/>
          </a:bodyPr>
          <a:lstStyle/>
          <a:p>
            <a:r>
              <a:rPr lang="pl-PL"/>
              <a:t>Opłaty stałe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E92B246D-47CC-40F8-8DE7-B65D409E9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1"/>
            <a:ext cx="4956048" cy="199787"/>
          </a:xfrm>
          <a:prstGeom prst="rect">
            <a:avLst/>
          </a:prstGeom>
        </p:spPr>
      </p:pic>
      <p:sp>
        <p:nvSpPr>
          <p:cNvPr id="10" name="Symbol zastępczy numeru slajdu 3">
            <a:extLst>
              <a:ext uri="{FF2B5EF4-FFF2-40B4-BE49-F238E27FC236}">
                <a16:creationId xmlns:a16="http://schemas.microsoft.com/office/drawing/2014/main" id="{06FCB021-FF8F-4797-B328-F56E264D6C5D}"/>
              </a:ext>
            </a:extLst>
          </p:cNvPr>
          <p:cNvSpPr txBox="1">
            <a:spLocks/>
          </p:cNvSpPr>
          <p:nvPr/>
        </p:nvSpPr>
        <p:spPr>
          <a:xfrm>
            <a:off x="10729455" y="214320"/>
            <a:ext cx="1459369" cy="1090789"/>
          </a:xfrm>
          <a:prstGeom prst="rect">
            <a:avLst/>
          </a:prstGeom>
          <a:solidFill>
            <a:srgbClr val="EA8123"/>
          </a:solidFill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3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dirty="0"/>
              <a:t>33</a:t>
            </a:r>
          </a:p>
        </p:txBody>
      </p:sp>
      <p:pic>
        <p:nvPicPr>
          <p:cNvPr id="7" name="Grafika 6">
            <a:extLst>
              <a:ext uri="{FF2B5EF4-FFF2-40B4-BE49-F238E27FC236}">
                <a16:creationId xmlns:a16="http://schemas.microsoft.com/office/drawing/2014/main" id="{9A9FC50A-AB5B-4096-B166-CE033D15CA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72112" y="753228"/>
            <a:ext cx="7062306" cy="5469697"/>
          </a:xfrm>
          <a:prstGeom prst="rect">
            <a:avLst/>
          </a:prstGeom>
        </p:spPr>
      </p:pic>
      <p:pic>
        <p:nvPicPr>
          <p:cNvPr id="14" name="Obraz 13">
            <a:extLst>
              <a:ext uri="{FF2B5EF4-FFF2-40B4-BE49-F238E27FC236}">
                <a16:creationId xmlns:a16="http://schemas.microsoft.com/office/drawing/2014/main" id="{C21A88A0-9FF6-4E54-9DEE-18C639DC02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7106" y="3194807"/>
            <a:ext cx="4800600" cy="1624593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367930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C610D2AE-07EF-436A-9755-AA8DF4B93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82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CACDD17-9043-46DF-882D-420365B79C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CF2D8AD5-434A-4C0E-9F5B-C1AFD645F3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2" y="609600"/>
            <a:ext cx="4959094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B5A9FDC3-8BB5-4F7D-B15D-D49036E8B2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4136123" cy="1080938"/>
          </a:xfrm>
        </p:spPr>
        <p:txBody>
          <a:bodyPr>
            <a:normAutofit/>
          </a:bodyPr>
          <a:lstStyle/>
          <a:p>
            <a:r>
              <a:rPr lang="pl-PL"/>
              <a:t>Koszty zewnętrzne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E92B246D-47CC-40F8-8DE7-B65D409E9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1"/>
            <a:ext cx="4956048" cy="199787"/>
          </a:xfrm>
          <a:prstGeom prst="rect">
            <a:avLst/>
          </a:prstGeom>
        </p:spPr>
      </p:pic>
      <p:sp>
        <p:nvSpPr>
          <p:cNvPr id="10" name="Symbol zastępczy numeru slajdu 3">
            <a:extLst>
              <a:ext uri="{FF2B5EF4-FFF2-40B4-BE49-F238E27FC236}">
                <a16:creationId xmlns:a16="http://schemas.microsoft.com/office/drawing/2014/main" id="{8E0117D2-6520-43A9-96B8-1471280DD944}"/>
              </a:ext>
            </a:extLst>
          </p:cNvPr>
          <p:cNvSpPr txBox="1">
            <a:spLocks/>
          </p:cNvSpPr>
          <p:nvPr/>
        </p:nvSpPr>
        <p:spPr>
          <a:xfrm>
            <a:off x="10729455" y="214320"/>
            <a:ext cx="1459369" cy="1090789"/>
          </a:xfrm>
          <a:prstGeom prst="rect">
            <a:avLst/>
          </a:prstGeom>
          <a:solidFill>
            <a:srgbClr val="EA8123"/>
          </a:solidFill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3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dirty="0"/>
              <a:t>34</a:t>
            </a:r>
          </a:p>
        </p:txBody>
      </p:sp>
      <p:pic>
        <p:nvPicPr>
          <p:cNvPr id="7" name="Grafika 6">
            <a:extLst>
              <a:ext uri="{FF2B5EF4-FFF2-40B4-BE49-F238E27FC236}">
                <a16:creationId xmlns:a16="http://schemas.microsoft.com/office/drawing/2014/main" id="{81BC660F-3360-490F-9003-428D66F7F2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17362" y="1977794"/>
            <a:ext cx="11273912" cy="4815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121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C610D2AE-07EF-436A-9755-AA8DF4B93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82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6CACDD17-9043-46DF-882D-420365B79C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CF2D8AD5-434A-4C0E-9F5B-C1AFD645F3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2" y="609600"/>
            <a:ext cx="4959094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EC002D38-331E-4C43-851E-7B2A0C90C1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4136123" cy="108093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err="1"/>
              <a:t>Bilans</a:t>
            </a:r>
            <a:r>
              <a:rPr lang="en-US"/>
              <a:t> </a:t>
            </a:r>
            <a:r>
              <a:rPr lang="en-US" err="1"/>
              <a:t>miesięczny</a:t>
            </a:r>
            <a:endParaRPr lang="en-US"/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E92B246D-47CC-40F8-8DE7-B65D409E9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1"/>
            <a:ext cx="4956048" cy="199787"/>
          </a:xfrm>
          <a:prstGeom prst="rect">
            <a:avLst/>
          </a:prstGeom>
        </p:spPr>
      </p:pic>
      <p:sp>
        <p:nvSpPr>
          <p:cNvPr id="15" name="Symbol zastępczy numeru slajdu 3">
            <a:extLst>
              <a:ext uri="{FF2B5EF4-FFF2-40B4-BE49-F238E27FC236}">
                <a16:creationId xmlns:a16="http://schemas.microsoft.com/office/drawing/2014/main" id="{D4DFFA0B-C80F-4089-B6F8-5312C2482961}"/>
              </a:ext>
            </a:extLst>
          </p:cNvPr>
          <p:cNvSpPr txBox="1">
            <a:spLocks/>
          </p:cNvSpPr>
          <p:nvPr/>
        </p:nvSpPr>
        <p:spPr>
          <a:xfrm>
            <a:off x="10567447" y="518475"/>
            <a:ext cx="1624553" cy="979830"/>
          </a:xfrm>
          <a:prstGeom prst="rect">
            <a:avLst/>
          </a:prstGeom>
          <a:solidFill>
            <a:srgbClr val="EA8123"/>
          </a:solidFill>
          <a:ln>
            <a:solidFill>
              <a:srgbClr val="EA8123"/>
            </a:solidFill>
          </a:ln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3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pl-PL" dirty="0"/>
              <a:t>35</a:t>
            </a:r>
          </a:p>
        </p:txBody>
      </p:sp>
      <p:pic>
        <p:nvPicPr>
          <p:cNvPr id="6" name="Grafika 5">
            <a:extLst>
              <a:ext uri="{FF2B5EF4-FFF2-40B4-BE49-F238E27FC236}">
                <a16:creationId xmlns:a16="http://schemas.microsoft.com/office/drawing/2014/main" id="{85804041-511C-4673-90DF-EA6DABE1A3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00282" y="-2"/>
            <a:ext cx="5486920" cy="6849685"/>
          </a:xfrm>
          <a:prstGeom prst="rect">
            <a:avLst/>
          </a:prstGeom>
        </p:spPr>
      </p:pic>
      <p:pic>
        <p:nvPicPr>
          <p:cNvPr id="7" name="Obraz 6">
            <a:extLst>
              <a:ext uri="{FF2B5EF4-FFF2-40B4-BE49-F238E27FC236}">
                <a16:creationId xmlns:a16="http://schemas.microsoft.com/office/drawing/2014/main" id="{DB5156EB-9292-4A0F-B4F3-DD1B39E9F3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725" y="2113873"/>
            <a:ext cx="4886325" cy="1390650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318629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Picture 82">
            <a:extLst>
              <a:ext uri="{FF2B5EF4-FFF2-40B4-BE49-F238E27FC236}">
                <a16:creationId xmlns:a16="http://schemas.microsoft.com/office/drawing/2014/main" id="{5321D838-2C7E-4177-9DD3-DAC78324A2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5" name="Picture 84">
            <a:extLst>
              <a:ext uri="{FF2B5EF4-FFF2-40B4-BE49-F238E27FC236}">
                <a16:creationId xmlns:a16="http://schemas.microsoft.com/office/drawing/2014/main" id="{0146E45C-1450-4186-B501-74F221F897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EEDDA48B-BC04-4915-ADA3-A1A9522EB0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89" name="Rectangle 88">
            <a:extLst>
              <a:ext uri="{FF2B5EF4-FFF2-40B4-BE49-F238E27FC236}">
                <a16:creationId xmlns:a16="http://schemas.microsoft.com/office/drawing/2014/main" id="{78C9D07A-5A22-4E55-B18A-47CF07E50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3D71E629-0739-4A59-972B-A9E9A4500E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93" name="Rectangle 92">
            <a:extLst>
              <a:ext uri="{FF2B5EF4-FFF2-40B4-BE49-F238E27FC236}">
                <a16:creationId xmlns:a16="http://schemas.microsoft.com/office/drawing/2014/main" id="{00573A24-AD84-4562-A993-7D04E1D18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5" name="Picture 94">
            <a:extLst>
              <a:ext uri="{FF2B5EF4-FFF2-40B4-BE49-F238E27FC236}">
                <a16:creationId xmlns:a16="http://schemas.microsoft.com/office/drawing/2014/main" id="{B3C087F8-F09C-4C07-B55F-6081689A24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7" name="Rectangle 96">
            <a:extLst>
              <a:ext uri="{FF2B5EF4-FFF2-40B4-BE49-F238E27FC236}">
                <a16:creationId xmlns:a16="http://schemas.microsoft.com/office/drawing/2014/main" id="{FC49D257-5737-4C0D-89EA-9C311AF2B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9176" y="0"/>
            <a:ext cx="609282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9" name="Picture 98">
            <a:extLst>
              <a:ext uri="{FF2B5EF4-FFF2-40B4-BE49-F238E27FC236}">
                <a16:creationId xmlns:a16="http://schemas.microsoft.com/office/drawing/2014/main" id="{E13D267A-94F5-488A-94C6-5D7156D9AF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688333"/>
            <a:ext cx="6400800" cy="185701"/>
          </a:xfrm>
          <a:prstGeom prst="rect">
            <a:avLst/>
          </a:prstGeom>
        </p:spPr>
      </p:pic>
      <p:sp>
        <p:nvSpPr>
          <p:cNvPr id="101" name="Rectangle 100">
            <a:extLst>
              <a:ext uri="{FF2B5EF4-FFF2-40B4-BE49-F238E27FC236}">
                <a16:creationId xmlns:a16="http://schemas.microsoft.com/office/drawing/2014/main" id="{46CE3EB2-91DF-4F5D-8874-744AAAE311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2162908"/>
            <a:ext cx="6411743" cy="253218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9D7E971B-2647-494F-B5F0-E1B36064C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2" y="2403231"/>
            <a:ext cx="5192940" cy="21336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dirty="0" err="1"/>
              <a:t>Uzupełnianie</a:t>
            </a:r>
            <a:r>
              <a:rPr lang="en-US" dirty="0"/>
              <a:t> </a:t>
            </a:r>
            <a:r>
              <a:rPr lang="en-US" dirty="0" err="1"/>
              <a:t>stanu</a:t>
            </a:r>
            <a:r>
              <a:rPr lang="en-US" dirty="0"/>
              <a:t> </a:t>
            </a:r>
            <a:r>
              <a:rPr lang="en-US" dirty="0" err="1"/>
              <a:t>magazynowego</a:t>
            </a:r>
            <a:endParaRPr lang="en-US" dirty="0"/>
          </a:p>
        </p:txBody>
      </p:sp>
      <p:sp>
        <p:nvSpPr>
          <p:cNvPr id="15" name="Symbol zastępczy numeru slajdu 3">
            <a:extLst>
              <a:ext uri="{FF2B5EF4-FFF2-40B4-BE49-F238E27FC236}">
                <a16:creationId xmlns:a16="http://schemas.microsoft.com/office/drawing/2014/main" id="{C14890F2-034C-4674-837E-BD0891544F68}"/>
              </a:ext>
            </a:extLst>
          </p:cNvPr>
          <p:cNvSpPr txBox="1">
            <a:spLocks/>
          </p:cNvSpPr>
          <p:nvPr/>
        </p:nvSpPr>
        <p:spPr>
          <a:xfrm>
            <a:off x="10729455" y="214320"/>
            <a:ext cx="1459369" cy="1090789"/>
          </a:xfrm>
          <a:prstGeom prst="rect">
            <a:avLst/>
          </a:prstGeom>
          <a:solidFill>
            <a:srgbClr val="EA8123"/>
          </a:solidFill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3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dirty="0"/>
              <a:t>36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FC31F7DC-62ED-4D21-A0E2-FF6E2AF7F5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1742" y="450653"/>
            <a:ext cx="5913090" cy="6038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045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F0B8E0E-0DA2-4538-B2E3-6BD41550B2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6BA2224A-3F7B-4506-8B52-588EEC6593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pl-PL" dirty="0"/>
              <a:t>37</a:t>
            </a:r>
          </a:p>
        </p:txBody>
      </p:sp>
      <p:pic>
        <p:nvPicPr>
          <p:cNvPr id="14" name="Obraz 14">
            <a:extLst>
              <a:ext uri="{FF2B5EF4-FFF2-40B4-BE49-F238E27FC236}">
                <a16:creationId xmlns:a16="http://schemas.microsoft.com/office/drawing/2014/main" id="{7B9E223B-DF9F-4850-AFFE-02D8A5C39D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3948" y="2903220"/>
            <a:ext cx="10058961" cy="3048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530162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8CD596D-43C4-4ED7-9C3C-FCBA53DC9F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Podsumowanie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872482C8-DF4E-4498-BCBA-8A28687A65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69071" y="2505456"/>
            <a:ext cx="7253857" cy="3599316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sz="1800" dirty="0">
                <a:latin typeface="+mj-lt"/>
                <a:cs typeface="Times New Roman" panose="02020603050405020304" pitchFamily="18" charset="0"/>
              </a:rPr>
              <a:t>Projekt systemu wspomagającego zarządzanie drukarnią 3D był procesem bardzo złożonym, w trakcie jego realizacji poznaliśmy zarówno programy pozwalające na tworzenie modeli relacyjnych jak i środowisko programistyczne umożliwiające zaimplementowanie zaprojektowanych rozwiązań.</a:t>
            </a:r>
          </a:p>
          <a:p>
            <a:pPr marL="0" indent="0" algn="just">
              <a:buNone/>
            </a:pPr>
            <a:endParaRPr lang="pl-PL" sz="1800" dirty="0">
              <a:latin typeface="+mj-lt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pl-PL" sz="1800" dirty="0">
                <a:latin typeface="+mj-lt"/>
                <a:cs typeface="Times New Roman" panose="02020603050405020304" pitchFamily="18" charset="0"/>
              </a:rPr>
              <a:t>Wynikiem pracy jest aplikacja, która może być wykorzystana jako podstawa do dalszych prac nad projektem.</a:t>
            </a:r>
          </a:p>
          <a:p>
            <a:endParaRPr lang="pl-PL" sz="1800" dirty="0">
              <a:latin typeface="+mj-lt"/>
            </a:endParaRPr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B49DFDF9-6CB7-4BF3-9431-EDFD24588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pl-PL" dirty="0"/>
              <a:t>38</a:t>
            </a:r>
          </a:p>
        </p:txBody>
      </p:sp>
    </p:spTree>
    <p:extLst>
      <p:ext uri="{BB962C8B-B14F-4D97-AF65-F5344CB8AC3E}">
        <p14:creationId xmlns:p14="http://schemas.microsoft.com/office/powerpoint/2010/main" val="1899285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C29CC204-4BC1-4B25-9EE8-FCD638E96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pl-PL" dirty="0"/>
              <a:t>39</a:t>
            </a:r>
          </a:p>
        </p:txBody>
      </p:sp>
      <p:sp>
        <p:nvSpPr>
          <p:cNvPr id="8" name="Tytuł 1">
            <a:extLst>
              <a:ext uri="{FF2B5EF4-FFF2-40B4-BE49-F238E27FC236}">
                <a16:creationId xmlns:a16="http://schemas.microsoft.com/office/drawing/2014/main" id="{2DE33DA5-0C55-4D37-93EC-FA1CBB2C5952}"/>
              </a:ext>
            </a:extLst>
          </p:cNvPr>
          <p:cNvSpPr txBox="1">
            <a:spLocks/>
          </p:cNvSpPr>
          <p:nvPr/>
        </p:nvSpPr>
        <p:spPr>
          <a:xfrm>
            <a:off x="804586" y="76307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dirty="0"/>
              <a:t>Podział zadań</a:t>
            </a:r>
          </a:p>
        </p:txBody>
      </p:sp>
      <p:graphicFrame>
        <p:nvGraphicFramePr>
          <p:cNvPr id="6" name="Tabela 8">
            <a:extLst>
              <a:ext uri="{FF2B5EF4-FFF2-40B4-BE49-F238E27FC236}">
                <a16:creationId xmlns:a16="http://schemas.microsoft.com/office/drawing/2014/main" id="{E4E42C59-EDA2-45E5-886D-6EFBB85085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960996"/>
              </p:ext>
            </p:extLst>
          </p:nvPr>
        </p:nvGraphicFramePr>
        <p:xfrm>
          <a:off x="363415" y="2101199"/>
          <a:ext cx="11465169" cy="45438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63372">
                  <a:extLst>
                    <a:ext uri="{9D8B030D-6E8A-4147-A177-3AD203B41FA5}">
                      <a16:colId xmlns:a16="http://schemas.microsoft.com/office/drawing/2014/main" val="3960725889"/>
                    </a:ext>
                  </a:extLst>
                </a:gridCol>
                <a:gridCol w="1308296">
                  <a:extLst>
                    <a:ext uri="{9D8B030D-6E8A-4147-A177-3AD203B41FA5}">
                      <a16:colId xmlns:a16="http://schemas.microsoft.com/office/drawing/2014/main" val="139395721"/>
                    </a:ext>
                  </a:extLst>
                </a:gridCol>
                <a:gridCol w="1962632">
                  <a:extLst>
                    <a:ext uri="{9D8B030D-6E8A-4147-A177-3AD203B41FA5}">
                      <a16:colId xmlns:a16="http://schemas.microsoft.com/office/drawing/2014/main" val="3591265925"/>
                    </a:ext>
                  </a:extLst>
                </a:gridCol>
                <a:gridCol w="1314670">
                  <a:extLst>
                    <a:ext uri="{9D8B030D-6E8A-4147-A177-3AD203B41FA5}">
                      <a16:colId xmlns:a16="http://schemas.microsoft.com/office/drawing/2014/main" val="1006251050"/>
                    </a:ext>
                  </a:extLst>
                </a:gridCol>
                <a:gridCol w="1784195">
                  <a:extLst>
                    <a:ext uri="{9D8B030D-6E8A-4147-A177-3AD203B41FA5}">
                      <a16:colId xmlns:a16="http://schemas.microsoft.com/office/drawing/2014/main" val="1225266000"/>
                    </a:ext>
                  </a:extLst>
                </a:gridCol>
                <a:gridCol w="1437777">
                  <a:extLst>
                    <a:ext uri="{9D8B030D-6E8A-4147-A177-3AD203B41FA5}">
                      <a16:colId xmlns:a16="http://schemas.microsoft.com/office/drawing/2014/main" val="4253610752"/>
                    </a:ext>
                  </a:extLst>
                </a:gridCol>
                <a:gridCol w="1294227">
                  <a:extLst>
                    <a:ext uri="{9D8B030D-6E8A-4147-A177-3AD203B41FA5}">
                      <a16:colId xmlns:a16="http://schemas.microsoft.com/office/drawing/2014/main" val="4250356691"/>
                    </a:ext>
                  </a:extLst>
                </a:gridCol>
              </a:tblGrid>
              <a:tr h="826157">
                <a:tc>
                  <a:txBody>
                    <a:bodyPr/>
                    <a:lstStyle/>
                    <a:p>
                      <a:r>
                        <a:rPr lang="pl-PL" u="sng" dirty="0"/>
                        <a:t>Tworzenie: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400" dirty="0"/>
                        <a:t>Algorytmów działania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400" dirty="0"/>
                        <a:t>Modelu relacyjnego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400" dirty="0"/>
                        <a:t>Tabel w SQL</a:t>
                      </a:r>
                    </a:p>
                    <a:p>
                      <a:endParaRPr lang="pl-PL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1400" dirty="0"/>
                        <a:t>Widoków w SQL</a:t>
                      </a:r>
                    </a:p>
                    <a:p>
                      <a:endParaRPr lang="pl-PL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400" dirty="0"/>
                        <a:t>Formularzy VS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1400" dirty="0"/>
                        <a:t>Prezentacji</a:t>
                      </a:r>
                    </a:p>
                    <a:p>
                      <a:endParaRPr lang="pl-PL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7293409"/>
                  </a:ext>
                </a:extLst>
              </a:tr>
              <a:tr h="413079">
                <a:tc>
                  <a:txBody>
                    <a:bodyPr/>
                    <a:lstStyle/>
                    <a:p>
                      <a:r>
                        <a:rPr lang="pl-PL" b="1" dirty="0"/>
                        <a:t>Banaczek Anna 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/>
                        <a:t>x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800" dirty="0"/>
                        <a:t>x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l-P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l-P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/>
                        <a:t>x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6217910"/>
                  </a:ext>
                </a:extLst>
              </a:tr>
              <a:tr h="413079">
                <a:tc>
                  <a:txBody>
                    <a:bodyPr/>
                    <a:lstStyle/>
                    <a:p>
                      <a:r>
                        <a:rPr lang="pl-PL" b="1" dirty="0"/>
                        <a:t>Brzeziński Karol 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l-P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800" dirty="0"/>
                        <a:t>x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/>
                        <a:t>x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98856813"/>
                  </a:ext>
                </a:extLst>
              </a:tr>
              <a:tr h="413079">
                <a:tc>
                  <a:txBody>
                    <a:bodyPr/>
                    <a:lstStyle/>
                    <a:p>
                      <a:r>
                        <a:rPr lang="pl-PL" b="1" dirty="0"/>
                        <a:t>Dobrowolska Julia 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800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l-P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/>
                        <a:t>x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99611653"/>
                  </a:ext>
                </a:extLst>
              </a:tr>
              <a:tr h="413079">
                <a:tc>
                  <a:txBody>
                    <a:bodyPr/>
                    <a:lstStyle/>
                    <a:p>
                      <a:r>
                        <a:rPr lang="pl-PL" b="1" dirty="0"/>
                        <a:t>Bartosz Gębicki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l-P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800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/>
                        <a:t>x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9465796"/>
                  </a:ext>
                </a:extLst>
              </a:tr>
              <a:tr h="413079">
                <a:tc>
                  <a:txBody>
                    <a:bodyPr/>
                    <a:lstStyle/>
                    <a:p>
                      <a:r>
                        <a:rPr lang="pl-PL" b="1" dirty="0"/>
                        <a:t>Grzyb Konrad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l-P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/>
                        <a:t>x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17966280"/>
                  </a:ext>
                </a:extLst>
              </a:tr>
              <a:tr h="413079">
                <a:tc>
                  <a:txBody>
                    <a:bodyPr/>
                    <a:lstStyle/>
                    <a:p>
                      <a:r>
                        <a:rPr lang="pl-PL" b="1" dirty="0"/>
                        <a:t>Kryń Dawid 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l-P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/>
                        <a:t>x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81974309"/>
                  </a:ext>
                </a:extLst>
              </a:tr>
              <a:tr h="413079">
                <a:tc>
                  <a:txBody>
                    <a:bodyPr/>
                    <a:lstStyle/>
                    <a:p>
                      <a:r>
                        <a:rPr lang="pl-PL" b="1"/>
                        <a:t>Styczewski Paweł 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l-P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/>
                        <a:t>x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58772753"/>
                  </a:ext>
                </a:extLst>
              </a:tr>
              <a:tr h="413079">
                <a:tc>
                  <a:txBody>
                    <a:bodyPr/>
                    <a:lstStyle/>
                    <a:p>
                      <a:r>
                        <a:rPr lang="pl-PL" b="1" dirty="0"/>
                        <a:t>Wagner Jakub 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l-P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l-P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/>
                        <a:t>x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12059423"/>
                  </a:ext>
                </a:extLst>
              </a:tr>
              <a:tr h="413079">
                <a:tc>
                  <a:txBody>
                    <a:bodyPr/>
                    <a:lstStyle/>
                    <a:p>
                      <a:r>
                        <a:rPr lang="pl-PL" b="1" dirty="0"/>
                        <a:t>Zieńczuk Magdalena 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l-P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l-P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/>
                        <a:t>x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22662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21755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F4979F40-3A44-4CCB-9EB7-F8318BCE57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82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5291D39-6B03-4BB5-BFC6-CBF11E90B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76" y="0"/>
            <a:ext cx="12192000" cy="6858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AFD071FA-0514-4371-9568-86216A1F46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211DDA4-E7B5-4325-A844-B7F59B084B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2" y="609600"/>
            <a:ext cx="4959094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38FE2930-C9F9-42F1-BC5A-B5D8CC8FE5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4136123" cy="1080938"/>
          </a:xfrm>
        </p:spPr>
        <p:txBody>
          <a:bodyPr>
            <a:normAutofit/>
          </a:bodyPr>
          <a:lstStyle/>
          <a:p>
            <a:r>
              <a:rPr lang="pl-PL" dirty="0"/>
              <a:t>Forma prawna przedsiębiorstwa</a:t>
            </a:r>
          </a:p>
        </p:txBody>
      </p:sp>
      <p:pic>
        <p:nvPicPr>
          <p:cNvPr id="25" name="Picture 18">
            <a:extLst>
              <a:ext uri="{FF2B5EF4-FFF2-40B4-BE49-F238E27FC236}">
                <a16:creationId xmlns:a16="http://schemas.microsoft.com/office/drawing/2014/main" id="{0D58E222-6309-4F79-AC20-9D3C69CD9B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1"/>
            <a:ext cx="4956048" cy="199787"/>
          </a:xfrm>
          <a:prstGeom prst="rect">
            <a:avLst/>
          </a:prstGeom>
        </p:spPr>
      </p:pic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8426D2BE-ED27-420C-AF5A-CBE400D532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170028"/>
            <a:ext cx="4550229" cy="432874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1800" b="1" dirty="0"/>
              <a:t>Spółka z ograniczoną odpowiedzialnością (Sp. z o .o.) </a:t>
            </a:r>
          </a:p>
          <a:p>
            <a:pPr marL="0" indent="0">
              <a:buNone/>
            </a:pPr>
            <a:endParaRPr lang="pl-PL" sz="1800" b="1" dirty="0"/>
          </a:p>
          <a:p>
            <a:r>
              <a:rPr lang="pl-PL" sz="1800" dirty="0"/>
              <a:t>Jest odpowiednią formą działalności np. dla wspólników</a:t>
            </a:r>
          </a:p>
          <a:p>
            <a:r>
              <a:rPr lang="pl-PL" sz="1800" dirty="0"/>
              <a:t>Posiada osobowość prawną.</a:t>
            </a:r>
          </a:p>
          <a:p>
            <a:pPr marL="0" indent="0">
              <a:buNone/>
            </a:pPr>
            <a:endParaRPr lang="pl-PL" sz="1400" dirty="0"/>
          </a:p>
        </p:txBody>
      </p:sp>
      <p:pic>
        <p:nvPicPr>
          <p:cNvPr id="6" name="Grafika 5">
            <a:extLst>
              <a:ext uri="{FF2B5EF4-FFF2-40B4-BE49-F238E27FC236}">
                <a16:creationId xmlns:a16="http://schemas.microsoft.com/office/drawing/2014/main" id="{F99FE350-4D15-4900-8DA5-E43B60BBD8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39056" y="1662152"/>
            <a:ext cx="7552944" cy="3218051"/>
          </a:xfrm>
          <a:prstGeom prst="rect">
            <a:avLst/>
          </a:prstGeom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</p:pic>
      <p:sp>
        <p:nvSpPr>
          <p:cNvPr id="5" name="Symbol zastępczy numeru slajdu 3">
            <a:extLst>
              <a:ext uri="{FF2B5EF4-FFF2-40B4-BE49-F238E27FC236}">
                <a16:creationId xmlns:a16="http://schemas.microsoft.com/office/drawing/2014/main" id="{8248512B-80FE-46EF-83C4-E21DE13CD9F8}"/>
              </a:ext>
            </a:extLst>
          </p:cNvPr>
          <p:cNvSpPr txBox="1">
            <a:spLocks/>
          </p:cNvSpPr>
          <p:nvPr/>
        </p:nvSpPr>
        <p:spPr>
          <a:xfrm>
            <a:off x="10729455" y="753227"/>
            <a:ext cx="1459369" cy="1090789"/>
          </a:xfrm>
          <a:prstGeom prst="rect">
            <a:avLst/>
          </a:prstGeom>
          <a:solidFill>
            <a:srgbClr val="D44E0E"/>
          </a:solidFill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3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3EBA5C1-EA0D-4D38-B474-3131B775EA3E}" type="slidenum">
              <a:rPr lang="pl-PL" smtClean="0"/>
              <a:pPr/>
              <a:t>4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480498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2AD81B5-68C5-4754-BD42-AFDA89A7D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/>
              <a:t>Proces biznesowy</a:t>
            </a:r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1140D038-9B3B-4882-A661-A915007F0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pl-PL"/>
              <a:t>5</a:t>
            </a:r>
          </a:p>
        </p:txBody>
      </p:sp>
      <p:sp>
        <p:nvSpPr>
          <p:cNvPr id="3" name="Prostokąt: zaokrąglone rogi 2">
            <a:extLst>
              <a:ext uri="{FF2B5EF4-FFF2-40B4-BE49-F238E27FC236}">
                <a16:creationId xmlns:a16="http://schemas.microsoft.com/office/drawing/2014/main" id="{EA6DEFDF-5D8F-4E76-ACB6-1872BCD2FD5E}"/>
              </a:ext>
            </a:extLst>
          </p:cNvPr>
          <p:cNvSpPr/>
          <p:nvPr/>
        </p:nvSpPr>
        <p:spPr>
          <a:xfrm>
            <a:off x="119662" y="4617358"/>
            <a:ext cx="1252658" cy="5865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200">
                <a:solidFill>
                  <a:schemeClr val="tx1"/>
                </a:solidFill>
              </a:rPr>
              <a:t>Budowa strategii firmy</a:t>
            </a:r>
          </a:p>
        </p:txBody>
      </p:sp>
      <p:sp>
        <p:nvSpPr>
          <p:cNvPr id="9" name="Prostokąt: zaokrąglone rogi 8">
            <a:extLst>
              <a:ext uri="{FF2B5EF4-FFF2-40B4-BE49-F238E27FC236}">
                <a16:creationId xmlns:a16="http://schemas.microsoft.com/office/drawing/2014/main" id="{0A6958DA-2699-46BF-815A-66F176808B8C}"/>
              </a:ext>
            </a:extLst>
          </p:cNvPr>
          <p:cNvSpPr/>
          <p:nvPr/>
        </p:nvSpPr>
        <p:spPr>
          <a:xfrm>
            <a:off x="1453600" y="4030826"/>
            <a:ext cx="1252658" cy="5865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200">
                <a:solidFill>
                  <a:schemeClr val="tx1"/>
                </a:solidFill>
              </a:rPr>
              <a:t>Działania marketingowe</a:t>
            </a:r>
          </a:p>
        </p:txBody>
      </p:sp>
      <p:sp>
        <p:nvSpPr>
          <p:cNvPr id="10" name="Prostokąt: zaokrąglone rogi 9">
            <a:extLst>
              <a:ext uri="{FF2B5EF4-FFF2-40B4-BE49-F238E27FC236}">
                <a16:creationId xmlns:a16="http://schemas.microsoft.com/office/drawing/2014/main" id="{D46E0B89-4109-47CE-AE5F-8BA4E1A7E597}"/>
              </a:ext>
            </a:extLst>
          </p:cNvPr>
          <p:cNvSpPr/>
          <p:nvPr/>
        </p:nvSpPr>
        <p:spPr>
          <a:xfrm>
            <a:off x="1453600" y="5250666"/>
            <a:ext cx="1252658" cy="5865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200">
                <a:solidFill>
                  <a:schemeClr val="tx1"/>
                </a:solidFill>
              </a:rPr>
              <a:t>Zarządzanie kontaktami z otoczeniem</a:t>
            </a:r>
          </a:p>
        </p:txBody>
      </p:sp>
      <p:sp>
        <p:nvSpPr>
          <p:cNvPr id="11" name="Prostokąt: zaokrąglone rogi 10">
            <a:extLst>
              <a:ext uri="{FF2B5EF4-FFF2-40B4-BE49-F238E27FC236}">
                <a16:creationId xmlns:a16="http://schemas.microsoft.com/office/drawing/2014/main" id="{2652DFCB-FDB5-4921-8B38-45BE58608FD4}"/>
              </a:ext>
            </a:extLst>
          </p:cNvPr>
          <p:cNvSpPr/>
          <p:nvPr/>
        </p:nvSpPr>
        <p:spPr>
          <a:xfrm>
            <a:off x="2880897" y="4617357"/>
            <a:ext cx="1252658" cy="5865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200">
                <a:solidFill>
                  <a:schemeClr val="tx1"/>
                </a:solidFill>
              </a:rPr>
              <a:t>Zarządzanie zamówieniami</a:t>
            </a:r>
          </a:p>
        </p:txBody>
      </p:sp>
      <p:sp>
        <p:nvSpPr>
          <p:cNvPr id="12" name="Prostokąt: zaokrąglone rogi 11">
            <a:extLst>
              <a:ext uri="{FF2B5EF4-FFF2-40B4-BE49-F238E27FC236}">
                <a16:creationId xmlns:a16="http://schemas.microsoft.com/office/drawing/2014/main" id="{063AFD5C-62A8-49E7-BB90-16D9C03ACE86}"/>
              </a:ext>
            </a:extLst>
          </p:cNvPr>
          <p:cNvSpPr/>
          <p:nvPr/>
        </p:nvSpPr>
        <p:spPr>
          <a:xfrm>
            <a:off x="4412418" y="2615914"/>
            <a:ext cx="1338142" cy="5865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200">
                <a:solidFill>
                  <a:schemeClr val="tx1"/>
                </a:solidFill>
              </a:rPr>
              <a:t>Przygotowanie dokumentacji technologicznej</a:t>
            </a:r>
          </a:p>
        </p:txBody>
      </p:sp>
      <p:sp>
        <p:nvSpPr>
          <p:cNvPr id="13" name="Prostokąt: zaokrąglone rogi 12">
            <a:extLst>
              <a:ext uri="{FF2B5EF4-FFF2-40B4-BE49-F238E27FC236}">
                <a16:creationId xmlns:a16="http://schemas.microsoft.com/office/drawing/2014/main" id="{45D3CA02-FB6A-4B66-B5D4-BB3B60BD735E}"/>
              </a:ext>
            </a:extLst>
          </p:cNvPr>
          <p:cNvSpPr/>
          <p:nvPr/>
        </p:nvSpPr>
        <p:spPr>
          <a:xfrm>
            <a:off x="4421965" y="3360277"/>
            <a:ext cx="1338142" cy="5865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200">
                <a:solidFill>
                  <a:schemeClr val="tx1"/>
                </a:solidFill>
              </a:rPr>
              <a:t>Przygotowanie dokumentacji konstrukcyjnej</a:t>
            </a:r>
          </a:p>
        </p:txBody>
      </p:sp>
      <p:sp>
        <p:nvSpPr>
          <p:cNvPr id="14" name="Prostokąt: zaokrąglone rogi 13">
            <a:extLst>
              <a:ext uri="{FF2B5EF4-FFF2-40B4-BE49-F238E27FC236}">
                <a16:creationId xmlns:a16="http://schemas.microsoft.com/office/drawing/2014/main" id="{5E210C96-44BB-4AF8-A7AA-FAEB59CFDBAB}"/>
              </a:ext>
            </a:extLst>
          </p:cNvPr>
          <p:cNvSpPr/>
          <p:nvPr/>
        </p:nvSpPr>
        <p:spPr>
          <a:xfrm>
            <a:off x="4421965" y="4110744"/>
            <a:ext cx="1347688" cy="5865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200">
                <a:solidFill>
                  <a:schemeClr val="tx1"/>
                </a:solidFill>
              </a:rPr>
              <a:t>Wdrożenie produkcyjne</a:t>
            </a:r>
          </a:p>
        </p:txBody>
      </p:sp>
      <p:sp>
        <p:nvSpPr>
          <p:cNvPr id="15" name="Prostokąt: zaokrąglone rogi 14">
            <a:extLst>
              <a:ext uri="{FF2B5EF4-FFF2-40B4-BE49-F238E27FC236}">
                <a16:creationId xmlns:a16="http://schemas.microsoft.com/office/drawing/2014/main" id="{37092417-2AD6-44B4-8118-39A630CE0853}"/>
              </a:ext>
            </a:extLst>
          </p:cNvPr>
          <p:cNvSpPr/>
          <p:nvPr/>
        </p:nvSpPr>
        <p:spPr>
          <a:xfrm>
            <a:off x="5091036" y="5086143"/>
            <a:ext cx="1674035" cy="6651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200">
                <a:solidFill>
                  <a:schemeClr val="tx1"/>
                </a:solidFill>
              </a:rPr>
              <a:t>Zarządzanie środkami trwałymi </a:t>
            </a:r>
            <a:br>
              <a:rPr lang="pl-PL" sz="1200">
                <a:solidFill>
                  <a:schemeClr val="tx1"/>
                </a:solidFill>
              </a:rPr>
            </a:br>
            <a:r>
              <a:rPr lang="pl-PL" sz="1200">
                <a:solidFill>
                  <a:schemeClr val="tx1"/>
                </a:solidFill>
              </a:rPr>
              <a:t>i nieruchomościami</a:t>
            </a:r>
          </a:p>
        </p:txBody>
      </p:sp>
      <p:sp>
        <p:nvSpPr>
          <p:cNvPr id="16" name="Prostokąt: zaokrąglone rogi 15">
            <a:extLst>
              <a:ext uri="{FF2B5EF4-FFF2-40B4-BE49-F238E27FC236}">
                <a16:creationId xmlns:a16="http://schemas.microsoft.com/office/drawing/2014/main" id="{E862DC3A-D7A8-46C4-AB28-D26E03C2E9C4}"/>
              </a:ext>
            </a:extLst>
          </p:cNvPr>
          <p:cNvSpPr/>
          <p:nvPr/>
        </p:nvSpPr>
        <p:spPr>
          <a:xfrm>
            <a:off x="5091036" y="5999166"/>
            <a:ext cx="1687175" cy="6651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200">
                <a:solidFill>
                  <a:schemeClr val="tx1"/>
                </a:solidFill>
              </a:rPr>
              <a:t>Zarzadzanie zasobami ludzkimi</a:t>
            </a:r>
          </a:p>
        </p:txBody>
      </p:sp>
      <p:sp>
        <p:nvSpPr>
          <p:cNvPr id="17" name="Prostokąt: zaokrąglone rogi 16">
            <a:extLst>
              <a:ext uri="{FF2B5EF4-FFF2-40B4-BE49-F238E27FC236}">
                <a16:creationId xmlns:a16="http://schemas.microsoft.com/office/drawing/2014/main" id="{BDA8CDE1-202D-4155-A812-FCFEA03F21E1}"/>
              </a:ext>
            </a:extLst>
          </p:cNvPr>
          <p:cNvSpPr/>
          <p:nvPr/>
        </p:nvSpPr>
        <p:spPr>
          <a:xfrm>
            <a:off x="6431895" y="3360275"/>
            <a:ext cx="1338142" cy="5865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200">
                <a:solidFill>
                  <a:schemeClr val="tx1"/>
                </a:solidFill>
              </a:rPr>
              <a:t>Planowanie produkcji</a:t>
            </a:r>
          </a:p>
        </p:txBody>
      </p:sp>
      <p:sp>
        <p:nvSpPr>
          <p:cNvPr id="18" name="Prostokąt: zaokrąglone rogi 17">
            <a:extLst>
              <a:ext uri="{FF2B5EF4-FFF2-40B4-BE49-F238E27FC236}">
                <a16:creationId xmlns:a16="http://schemas.microsoft.com/office/drawing/2014/main" id="{E0A33F27-9226-4471-8548-B9455465F9C6}"/>
              </a:ext>
            </a:extLst>
          </p:cNvPr>
          <p:cNvSpPr/>
          <p:nvPr/>
        </p:nvSpPr>
        <p:spPr>
          <a:xfrm>
            <a:off x="8275314" y="2624028"/>
            <a:ext cx="1338142" cy="5865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200">
                <a:solidFill>
                  <a:schemeClr val="tx1"/>
                </a:solidFill>
              </a:rPr>
              <a:t>Transport wewnętrzny</a:t>
            </a:r>
          </a:p>
        </p:txBody>
      </p:sp>
      <p:sp>
        <p:nvSpPr>
          <p:cNvPr id="19" name="Prostokąt: zaokrąglone rogi 18">
            <a:extLst>
              <a:ext uri="{FF2B5EF4-FFF2-40B4-BE49-F238E27FC236}">
                <a16:creationId xmlns:a16="http://schemas.microsoft.com/office/drawing/2014/main" id="{86F02139-1394-4953-A1B5-CEDAFC797D3B}"/>
              </a:ext>
            </a:extLst>
          </p:cNvPr>
          <p:cNvSpPr/>
          <p:nvPr/>
        </p:nvSpPr>
        <p:spPr>
          <a:xfrm>
            <a:off x="8289634" y="3360275"/>
            <a:ext cx="1338142" cy="5865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200">
                <a:solidFill>
                  <a:schemeClr val="tx1"/>
                </a:solidFill>
              </a:rPr>
              <a:t>Magazynowanie produktów</a:t>
            </a:r>
          </a:p>
        </p:txBody>
      </p:sp>
      <p:sp>
        <p:nvSpPr>
          <p:cNvPr id="20" name="Prostokąt: zaokrąglone rogi 19">
            <a:extLst>
              <a:ext uri="{FF2B5EF4-FFF2-40B4-BE49-F238E27FC236}">
                <a16:creationId xmlns:a16="http://schemas.microsoft.com/office/drawing/2014/main" id="{2EE4D499-DCD0-4392-8B41-C9B137BDD78F}"/>
              </a:ext>
            </a:extLst>
          </p:cNvPr>
          <p:cNvSpPr/>
          <p:nvPr/>
        </p:nvSpPr>
        <p:spPr>
          <a:xfrm>
            <a:off x="8284861" y="4118858"/>
            <a:ext cx="1347688" cy="5865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200">
                <a:solidFill>
                  <a:schemeClr val="tx1"/>
                </a:solidFill>
              </a:rPr>
              <a:t>Proces technologiczny</a:t>
            </a:r>
          </a:p>
        </p:txBody>
      </p:sp>
      <p:sp>
        <p:nvSpPr>
          <p:cNvPr id="24" name="Prostokąt: zaokrąglone rogi 23">
            <a:extLst>
              <a:ext uri="{FF2B5EF4-FFF2-40B4-BE49-F238E27FC236}">
                <a16:creationId xmlns:a16="http://schemas.microsoft.com/office/drawing/2014/main" id="{59E2AB57-AB4E-4665-BB04-851A7A36B2A9}"/>
              </a:ext>
            </a:extLst>
          </p:cNvPr>
          <p:cNvSpPr/>
          <p:nvPr/>
        </p:nvSpPr>
        <p:spPr>
          <a:xfrm>
            <a:off x="10018541" y="3360276"/>
            <a:ext cx="1338142" cy="5865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200">
                <a:solidFill>
                  <a:schemeClr val="tx1"/>
                </a:solidFill>
              </a:rPr>
              <a:t>Obsługa posprzedażowa klientów</a:t>
            </a:r>
          </a:p>
        </p:txBody>
      </p:sp>
      <p:sp>
        <p:nvSpPr>
          <p:cNvPr id="25" name="Prostokąt: zaokrąglone rogi 24">
            <a:extLst>
              <a:ext uri="{FF2B5EF4-FFF2-40B4-BE49-F238E27FC236}">
                <a16:creationId xmlns:a16="http://schemas.microsoft.com/office/drawing/2014/main" id="{784859B9-27BE-4849-90CE-D8D16CBC4AC0}"/>
              </a:ext>
            </a:extLst>
          </p:cNvPr>
          <p:cNvSpPr/>
          <p:nvPr/>
        </p:nvSpPr>
        <p:spPr>
          <a:xfrm>
            <a:off x="10060384" y="2102508"/>
            <a:ext cx="1338142" cy="5865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200">
                <a:solidFill>
                  <a:schemeClr val="tx1"/>
                </a:solidFill>
              </a:rPr>
              <a:t>Zarządzanie zapasami części i materiałów</a:t>
            </a:r>
          </a:p>
        </p:txBody>
      </p:sp>
      <p:sp>
        <p:nvSpPr>
          <p:cNvPr id="26" name="Prostokąt: zaokrąglone rogi 25">
            <a:extLst>
              <a:ext uri="{FF2B5EF4-FFF2-40B4-BE49-F238E27FC236}">
                <a16:creationId xmlns:a16="http://schemas.microsoft.com/office/drawing/2014/main" id="{C836EF54-F162-4E77-9D4E-30EBAB1F1300}"/>
              </a:ext>
            </a:extLst>
          </p:cNvPr>
          <p:cNvSpPr/>
          <p:nvPr/>
        </p:nvSpPr>
        <p:spPr>
          <a:xfrm>
            <a:off x="9513665" y="5567077"/>
            <a:ext cx="1347688" cy="5865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200">
                <a:solidFill>
                  <a:schemeClr val="tx1"/>
                </a:solidFill>
              </a:rPr>
              <a:t>Zarządzanie finansami</a:t>
            </a:r>
          </a:p>
        </p:txBody>
      </p:sp>
      <p:cxnSp>
        <p:nvCxnSpPr>
          <p:cNvPr id="27" name="Łącznik prosty ze strzałką 26">
            <a:extLst>
              <a:ext uri="{FF2B5EF4-FFF2-40B4-BE49-F238E27FC236}">
                <a16:creationId xmlns:a16="http://schemas.microsoft.com/office/drawing/2014/main" id="{29BBE66D-210D-4F55-A883-EE0CC609EF58}"/>
              </a:ext>
            </a:extLst>
          </p:cNvPr>
          <p:cNvCxnSpPr>
            <a:stCxn id="13" idx="3"/>
            <a:endCxn id="17" idx="1"/>
          </p:cNvCxnSpPr>
          <p:nvPr/>
        </p:nvCxnSpPr>
        <p:spPr>
          <a:xfrm flipV="1">
            <a:off x="5760107" y="3653541"/>
            <a:ext cx="671788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Łącznik: łamany 38">
            <a:extLst>
              <a:ext uri="{FF2B5EF4-FFF2-40B4-BE49-F238E27FC236}">
                <a16:creationId xmlns:a16="http://schemas.microsoft.com/office/drawing/2014/main" id="{1DF13318-E098-43C1-A537-75EC694E812B}"/>
              </a:ext>
            </a:extLst>
          </p:cNvPr>
          <p:cNvCxnSpPr>
            <a:cxnSpLocks/>
          </p:cNvCxnSpPr>
          <p:nvPr/>
        </p:nvCxnSpPr>
        <p:spPr>
          <a:xfrm>
            <a:off x="7765263" y="3653540"/>
            <a:ext cx="514824" cy="75858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Łącznik: łamany 45">
            <a:extLst>
              <a:ext uri="{FF2B5EF4-FFF2-40B4-BE49-F238E27FC236}">
                <a16:creationId xmlns:a16="http://schemas.microsoft.com/office/drawing/2014/main" id="{447FFCF5-7CB7-4647-B1B2-FE189009409A}"/>
              </a:ext>
            </a:extLst>
          </p:cNvPr>
          <p:cNvCxnSpPr>
            <a:stCxn id="17" idx="0"/>
            <a:endCxn id="25" idx="1"/>
          </p:cNvCxnSpPr>
          <p:nvPr/>
        </p:nvCxnSpPr>
        <p:spPr>
          <a:xfrm rot="5400000" flipH="1" flipV="1">
            <a:off x="8098425" y="1398316"/>
            <a:ext cx="964501" cy="295941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Łącznik: łamany 47">
            <a:extLst>
              <a:ext uri="{FF2B5EF4-FFF2-40B4-BE49-F238E27FC236}">
                <a16:creationId xmlns:a16="http://schemas.microsoft.com/office/drawing/2014/main" id="{C325AA5B-4A86-49F3-8C68-C0AF0D450C47}"/>
              </a:ext>
            </a:extLst>
          </p:cNvPr>
          <p:cNvCxnSpPr>
            <a:stCxn id="25" idx="3"/>
            <a:endCxn id="26" idx="3"/>
          </p:cNvCxnSpPr>
          <p:nvPr/>
        </p:nvCxnSpPr>
        <p:spPr>
          <a:xfrm flipH="1">
            <a:off x="10861353" y="2395774"/>
            <a:ext cx="537173" cy="3464569"/>
          </a:xfrm>
          <a:prstGeom prst="bentConnector3">
            <a:avLst>
              <a:gd name="adj1" fmla="val -42556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Łącznik: łamany 53">
            <a:extLst>
              <a:ext uri="{FF2B5EF4-FFF2-40B4-BE49-F238E27FC236}">
                <a16:creationId xmlns:a16="http://schemas.microsoft.com/office/drawing/2014/main" id="{089E6BA8-8302-4E83-BDBC-172794E5AC34}"/>
              </a:ext>
            </a:extLst>
          </p:cNvPr>
          <p:cNvCxnSpPr>
            <a:cxnSpLocks/>
          </p:cNvCxnSpPr>
          <p:nvPr/>
        </p:nvCxnSpPr>
        <p:spPr>
          <a:xfrm flipH="1">
            <a:off x="10887002" y="3653542"/>
            <a:ext cx="432610" cy="2292806"/>
          </a:xfrm>
          <a:prstGeom prst="bentConnector4">
            <a:avLst>
              <a:gd name="adj1" fmla="val -70896"/>
              <a:gd name="adj2" fmla="val 9611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Łącznik: łamany 57">
            <a:extLst>
              <a:ext uri="{FF2B5EF4-FFF2-40B4-BE49-F238E27FC236}">
                <a16:creationId xmlns:a16="http://schemas.microsoft.com/office/drawing/2014/main" id="{36F4DBD2-40F8-4EAB-9290-38277393165C}"/>
              </a:ext>
            </a:extLst>
          </p:cNvPr>
          <p:cNvCxnSpPr>
            <a:cxnSpLocks/>
          </p:cNvCxnSpPr>
          <p:nvPr/>
        </p:nvCxnSpPr>
        <p:spPr>
          <a:xfrm>
            <a:off x="9613456" y="2927360"/>
            <a:ext cx="405085" cy="73624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Łącznik prosty ze strzałką 59">
            <a:extLst>
              <a:ext uri="{FF2B5EF4-FFF2-40B4-BE49-F238E27FC236}">
                <a16:creationId xmlns:a16="http://schemas.microsoft.com/office/drawing/2014/main" id="{9A18A19B-2B78-4FAD-A19E-7EA3D4972B7C}"/>
              </a:ext>
            </a:extLst>
          </p:cNvPr>
          <p:cNvCxnSpPr>
            <a:cxnSpLocks/>
          </p:cNvCxnSpPr>
          <p:nvPr/>
        </p:nvCxnSpPr>
        <p:spPr>
          <a:xfrm>
            <a:off x="9618229" y="3663607"/>
            <a:ext cx="39076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Łącznik prosty ze strzałką 69">
            <a:extLst>
              <a:ext uri="{FF2B5EF4-FFF2-40B4-BE49-F238E27FC236}">
                <a16:creationId xmlns:a16="http://schemas.microsoft.com/office/drawing/2014/main" id="{AC51CA41-B1E2-43C1-9669-B4FAE3D461C3}"/>
              </a:ext>
            </a:extLst>
          </p:cNvPr>
          <p:cNvCxnSpPr>
            <a:cxnSpLocks/>
          </p:cNvCxnSpPr>
          <p:nvPr/>
        </p:nvCxnSpPr>
        <p:spPr>
          <a:xfrm>
            <a:off x="7770037" y="3653541"/>
            <a:ext cx="51959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Łącznik: łamany 71">
            <a:extLst>
              <a:ext uri="{FF2B5EF4-FFF2-40B4-BE49-F238E27FC236}">
                <a16:creationId xmlns:a16="http://schemas.microsoft.com/office/drawing/2014/main" id="{35B2740A-9934-4D42-AD11-0F90FDAB469D}"/>
              </a:ext>
            </a:extLst>
          </p:cNvPr>
          <p:cNvCxnSpPr>
            <a:cxnSpLocks/>
          </p:cNvCxnSpPr>
          <p:nvPr/>
        </p:nvCxnSpPr>
        <p:spPr>
          <a:xfrm flipV="1">
            <a:off x="9623002" y="3662071"/>
            <a:ext cx="385992" cy="75858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Łącznik: łamany 73">
            <a:extLst>
              <a:ext uri="{FF2B5EF4-FFF2-40B4-BE49-F238E27FC236}">
                <a16:creationId xmlns:a16="http://schemas.microsoft.com/office/drawing/2014/main" id="{90A4A3BC-E8C9-4D8E-A58A-9B03E0957495}"/>
              </a:ext>
            </a:extLst>
          </p:cNvPr>
          <p:cNvCxnSpPr>
            <a:stCxn id="17" idx="3"/>
            <a:endCxn id="18" idx="1"/>
          </p:cNvCxnSpPr>
          <p:nvPr/>
        </p:nvCxnSpPr>
        <p:spPr>
          <a:xfrm flipV="1">
            <a:off x="7770037" y="2917294"/>
            <a:ext cx="505277" cy="73624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Łącznik: łamany 81">
            <a:extLst>
              <a:ext uri="{FF2B5EF4-FFF2-40B4-BE49-F238E27FC236}">
                <a16:creationId xmlns:a16="http://schemas.microsoft.com/office/drawing/2014/main" id="{224C4C4D-21B2-4CA3-A758-ABBC4DE5C6CD}"/>
              </a:ext>
            </a:extLst>
          </p:cNvPr>
          <p:cNvCxnSpPr>
            <a:stCxn id="15" idx="3"/>
            <a:endCxn id="26" idx="1"/>
          </p:cNvCxnSpPr>
          <p:nvPr/>
        </p:nvCxnSpPr>
        <p:spPr>
          <a:xfrm>
            <a:off x="6765071" y="5418738"/>
            <a:ext cx="2748594" cy="44160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7" name="Łącznik: łamany 96">
            <a:extLst>
              <a:ext uri="{FF2B5EF4-FFF2-40B4-BE49-F238E27FC236}">
                <a16:creationId xmlns:a16="http://schemas.microsoft.com/office/drawing/2014/main" id="{A2337B84-473A-4A52-926F-11DB0A77695E}"/>
              </a:ext>
            </a:extLst>
          </p:cNvPr>
          <p:cNvCxnSpPr>
            <a:stCxn id="3" idx="0"/>
            <a:endCxn id="9" idx="1"/>
          </p:cNvCxnSpPr>
          <p:nvPr/>
        </p:nvCxnSpPr>
        <p:spPr>
          <a:xfrm rot="5400000" flipH="1" flipV="1">
            <a:off x="953162" y="4116921"/>
            <a:ext cx="293266" cy="70760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9" name="Łącznik: łamany 98">
            <a:extLst>
              <a:ext uri="{FF2B5EF4-FFF2-40B4-BE49-F238E27FC236}">
                <a16:creationId xmlns:a16="http://schemas.microsoft.com/office/drawing/2014/main" id="{52CA99F7-90E1-4E0F-AACA-D72B92E1E4A6}"/>
              </a:ext>
            </a:extLst>
          </p:cNvPr>
          <p:cNvCxnSpPr>
            <a:stCxn id="3" idx="2"/>
            <a:endCxn id="10" idx="1"/>
          </p:cNvCxnSpPr>
          <p:nvPr/>
        </p:nvCxnSpPr>
        <p:spPr>
          <a:xfrm rot="16200000" flipH="1">
            <a:off x="929774" y="5020105"/>
            <a:ext cx="340043" cy="70760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1" name="Łącznik: łamany 100">
            <a:extLst>
              <a:ext uri="{FF2B5EF4-FFF2-40B4-BE49-F238E27FC236}">
                <a16:creationId xmlns:a16="http://schemas.microsoft.com/office/drawing/2014/main" id="{E986CB57-6657-4CFA-8028-D2B06DE238C3}"/>
              </a:ext>
            </a:extLst>
          </p:cNvPr>
          <p:cNvCxnSpPr>
            <a:stCxn id="9" idx="3"/>
            <a:endCxn id="11" idx="0"/>
          </p:cNvCxnSpPr>
          <p:nvPr/>
        </p:nvCxnSpPr>
        <p:spPr>
          <a:xfrm>
            <a:off x="2706258" y="4324092"/>
            <a:ext cx="800968" cy="29326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" name="Łącznik: łamany 102">
            <a:extLst>
              <a:ext uri="{FF2B5EF4-FFF2-40B4-BE49-F238E27FC236}">
                <a16:creationId xmlns:a16="http://schemas.microsoft.com/office/drawing/2014/main" id="{20917C14-6D7F-4AD0-886D-1117A141656F}"/>
              </a:ext>
            </a:extLst>
          </p:cNvPr>
          <p:cNvCxnSpPr>
            <a:stCxn id="10" idx="3"/>
            <a:endCxn id="11" idx="2"/>
          </p:cNvCxnSpPr>
          <p:nvPr/>
        </p:nvCxnSpPr>
        <p:spPr>
          <a:xfrm flipV="1">
            <a:off x="2706258" y="5203888"/>
            <a:ext cx="800968" cy="34004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" name="Łącznik: łamany 104">
            <a:extLst>
              <a:ext uri="{FF2B5EF4-FFF2-40B4-BE49-F238E27FC236}">
                <a16:creationId xmlns:a16="http://schemas.microsoft.com/office/drawing/2014/main" id="{9913FE22-3585-44B8-A204-9E090FE446BF}"/>
              </a:ext>
            </a:extLst>
          </p:cNvPr>
          <p:cNvCxnSpPr>
            <a:stCxn id="11" idx="3"/>
            <a:endCxn id="14" idx="1"/>
          </p:cNvCxnSpPr>
          <p:nvPr/>
        </p:nvCxnSpPr>
        <p:spPr>
          <a:xfrm flipV="1">
            <a:off x="4133555" y="4404010"/>
            <a:ext cx="288410" cy="50661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7" name="Łącznik: łamany 106">
            <a:extLst>
              <a:ext uri="{FF2B5EF4-FFF2-40B4-BE49-F238E27FC236}">
                <a16:creationId xmlns:a16="http://schemas.microsoft.com/office/drawing/2014/main" id="{79536B9D-D30E-4412-AA7F-834003EBD777}"/>
              </a:ext>
            </a:extLst>
          </p:cNvPr>
          <p:cNvCxnSpPr>
            <a:stCxn id="11" idx="3"/>
            <a:endCxn id="13" idx="1"/>
          </p:cNvCxnSpPr>
          <p:nvPr/>
        </p:nvCxnSpPr>
        <p:spPr>
          <a:xfrm flipV="1">
            <a:off x="4133555" y="3653543"/>
            <a:ext cx="288410" cy="125708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2" name="Łącznik: łamany 111">
            <a:extLst>
              <a:ext uri="{FF2B5EF4-FFF2-40B4-BE49-F238E27FC236}">
                <a16:creationId xmlns:a16="http://schemas.microsoft.com/office/drawing/2014/main" id="{A34F1C00-47DB-4E0B-96A0-E190BE83A0FD}"/>
              </a:ext>
            </a:extLst>
          </p:cNvPr>
          <p:cNvCxnSpPr>
            <a:stCxn id="11" idx="3"/>
            <a:endCxn id="12" idx="1"/>
          </p:cNvCxnSpPr>
          <p:nvPr/>
        </p:nvCxnSpPr>
        <p:spPr>
          <a:xfrm flipV="1">
            <a:off x="4133555" y="2909180"/>
            <a:ext cx="278863" cy="200144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4" name="Łącznik: łamany 113">
            <a:extLst>
              <a:ext uri="{FF2B5EF4-FFF2-40B4-BE49-F238E27FC236}">
                <a16:creationId xmlns:a16="http://schemas.microsoft.com/office/drawing/2014/main" id="{F604CB24-B732-4490-AAB0-7702CC998535}"/>
              </a:ext>
            </a:extLst>
          </p:cNvPr>
          <p:cNvCxnSpPr>
            <a:stCxn id="11" idx="3"/>
            <a:endCxn id="15" idx="1"/>
          </p:cNvCxnSpPr>
          <p:nvPr/>
        </p:nvCxnSpPr>
        <p:spPr>
          <a:xfrm>
            <a:off x="4133555" y="4910623"/>
            <a:ext cx="957481" cy="50811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6" name="Łącznik: łamany 115">
            <a:extLst>
              <a:ext uri="{FF2B5EF4-FFF2-40B4-BE49-F238E27FC236}">
                <a16:creationId xmlns:a16="http://schemas.microsoft.com/office/drawing/2014/main" id="{3436F886-BC7E-41CD-ACA3-D60F77EFE4FE}"/>
              </a:ext>
            </a:extLst>
          </p:cNvPr>
          <p:cNvCxnSpPr>
            <a:stCxn id="11" idx="3"/>
            <a:endCxn id="16" idx="1"/>
          </p:cNvCxnSpPr>
          <p:nvPr/>
        </p:nvCxnSpPr>
        <p:spPr>
          <a:xfrm>
            <a:off x="4133555" y="4910623"/>
            <a:ext cx="957481" cy="142113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5" name="Łącznik: łamany 124">
            <a:extLst>
              <a:ext uri="{FF2B5EF4-FFF2-40B4-BE49-F238E27FC236}">
                <a16:creationId xmlns:a16="http://schemas.microsoft.com/office/drawing/2014/main" id="{C5F5B416-E151-4FCF-A083-918E55578BF5}"/>
              </a:ext>
            </a:extLst>
          </p:cNvPr>
          <p:cNvCxnSpPr>
            <a:stCxn id="16" idx="3"/>
            <a:endCxn id="26" idx="1"/>
          </p:cNvCxnSpPr>
          <p:nvPr/>
        </p:nvCxnSpPr>
        <p:spPr>
          <a:xfrm flipV="1">
            <a:off x="6778211" y="5860343"/>
            <a:ext cx="2735454" cy="471418"/>
          </a:xfrm>
          <a:prstGeom prst="bentConnector3">
            <a:avLst>
              <a:gd name="adj1" fmla="val 49721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1" name="Pismo odręczne 20">
                <a:extLst>
                  <a:ext uri="{FF2B5EF4-FFF2-40B4-BE49-F238E27FC236}">
                    <a16:creationId xmlns:a16="http://schemas.microsoft.com/office/drawing/2014/main" id="{B00AA040-103C-4B00-BC05-7726E0721467}"/>
                  </a:ext>
                </a:extLst>
              </p14:cNvPr>
              <p14:cNvContentPartPr/>
              <p14:nvPr/>
            </p14:nvContentPartPr>
            <p14:xfrm>
              <a:off x="1268094" y="2979093"/>
              <a:ext cx="360" cy="360"/>
            </p14:xfrm>
          </p:contentPart>
        </mc:Choice>
        <mc:Fallback xmlns="">
          <p:pic>
            <p:nvPicPr>
              <p:cNvPr id="21" name="Pismo odręczne 20">
                <a:extLst>
                  <a:ext uri="{FF2B5EF4-FFF2-40B4-BE49-F238E27FC236}">
                    <a16:creationId xmlns:a16="http://schemas.microsoft.com/office/drawing/2014/main" id="{B00AA040-103C-4B00-BC05-7726E072146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59094" y="2970093"/>
                <a:ext cx="18000" cy="18000"/>
              </a:xfrm>
              <a:prstGeom prst="rect">
                <a:avLst/>
              </a:prstGeom>
            </p:spPr>
          </p:pic>
        </mc:Fallback>
      </mc:AlternateContent>
      <p:cxnSp>
        <p:nvCxnSpPr>
          <p:cNvPr id="23" name="Łącznik: łamany 22">
            <a:extLst>
              <a:ext uri="{FF2B5EF4-FFF2-40B4-BE49-F238E27FC236}">
                <a16:creationId xmlns:a16="http://schemas.microsoft.com/office/drawing/2014/main" id="{BF2C713F-FDC0-4017-AA7B-51F5C501E274}"/>
              </a:ext>
            </a:extLst>
          </p:cNvPr>
          <p:cNvCxnSpPr>
            <a:stCxn id="12" idx="3"/>
            <a:endCxn id="17" idx="1"/>
          </p:cNvCxnSpPr>
          <p:nvPr/>
        </p:nvCxnSpPr>
        <p:spPr>
          <a:xfrm>
            <a:off x="5750560" y="2909180"/>
            <a:ext cx="681335" cy="74436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Łącznik: łamany 28">
            <a:extLst>
              <a:ext uri="{FF2B5EF4-FFF2-40B4-BE49-F238E27FC236}">
                <a16:creationId xmlns:a16="http://schemas.microsoft.com/office/drawing/2014/main" id="{D860D0E7-B776-42F9-8562-BCAE3BBC9E39}"/>
              </a:ext>
            </a:extLst>
          </p:cNvPr>
          <p:cNvCxnSpPr>
            <a:stCxn id="14" idx="3"/>
            <a:endCxn id="17" idx="1"/>
          </p:cNvCxnSpPr>
          <p:nvPr/>
        </p:nvCxnSpPr>
        <p:spPr>
          <a:xfrm flipV="1">
            <a:off x="5769653" y="3653541"/>
            <a:ext cx="662242" cy="750469"/>
          </a:xfrm>
          <a:prstGeom prst="bentConnector3">
            <a:avLst>
              <a:gd name="adj1" fmla="val 4851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Prostokąt 30">
            <a:extLst>
              <a:ext uri="{FF2B5EF4-FFF2-40B4-BE49-F238E27FC236}">
                <a16:creationId xmlns:a16="http://schemas.microsoft.com/office/drawing/2014/main" id="{F140958F-05DA-40AB-88C3-E021870B71D0}"/>
              </a:ext>
            </a:extLst>
          </p:cNvPr>
          <p:cNvSpPr/>
          <p:nvPr/>
        </p:nvSpPr>
        <p:spPr>
          <a:xfrm>
            <a:off x="2787538" y="2027280"/>
            <a:ext cx="8855102" cy="4761420"/>
          </a:xfrm>
          <a:prstGeom prst="rect">
            <a:avLst/>
          </a:prstGeom>
          <a:noFill/>
          <a:ln w="57150">
            <a:solidFill>
              <a:schemeClr val="tx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04798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5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6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5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6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4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17DF9"/>
                                      </p:to>
                                    </p:animClr>
                                    <p:set>
                                      <p:cBhvr>
                                        <p:cTn id="175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6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8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17DF9"/>
                                      </p:to>
                                    </p:animClr>
                                    <p:set>
                                      <p:cBhvr>
                                        <p:cTn id="179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0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2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17DF9"/>
                                      </p:to>
                                    </p:animClr>
                                    <p:set>
                                      <p:cBhvr>
                                        <p:cTn id="183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4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6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17DF9"/>
                                      </p:to>
                                    </p:animClr>
                                    <p:set>
                                      <p:cBhvr>
                                        <p:cTn id="187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8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5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6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9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0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1" fill="hold">
                      <p:stCondLst>
                        <p:cond delay="indefinite"/>
                      </p:stCondLst>
                      <p:childTnLst>
                        <p:par>
                          <p:cTn id="212" fill="hold">
                            <p:stCondLst>
                              <p:cond delay="0"/>
                            </p:stCondLst>
                            <p:childTnLst>
                              <p:par>
                                <p:cTn id="2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7" grpId="0" animBg="1"/>
      <p:bldP spid="18" grpId="0" animBg="1"/>
      <p:bldP spid="19" grpId="0" animBg="1"/>
      <p:bldP spid="20" grpId="0" animBg="1"/>
      <p:bldP spid="26" grpId="0" animBg="1"/>
      <p:bldP spid="3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8FE2930-C9F9-42F1-BC5A-B5D8CC8FE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/>
              <a:t>Moduły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8426D2BE-ED27-420C-AF5A-CBE400D532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9613861" cy="40217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2000" dirty="0"/>
              <a:t>  1. Moduł zarządzania:</a:t>
            </a:r>
          </a:p>
          <a:p>
            <a:pPr lvl="1"/>
            <a:r>
              <a:rPr lang="pl-PL" sz="1800" dirty="0"/>
              <a:t>Kierownik podgrupy: inż. Bartosz Gębicki </a:t>
            </a:r>
          </a:p>
          <a:p>
            <a:pPr lvl="1"/>
            <a:r>
              <a:rPr lang="pl-PL" sz="1800" dirty="0"/>
              <a:t>Skład podgrupy: inż. Julia Dobrowolska, inż. Konrad Grzyb</a:t>
            </a:r>
          </a:p>
          <a:p>
            <a:pPr marL="457200" lvl="1" indent="0">
              <a:buNone/>
            </a:pPr>
            <a:r>
              <a:rPr lang="pl-PL" sz="1800" dirty="0"/>
              <a:t> </a:t>
            </a:r>
          </a:p>
          <a:p>
            <a:pPr marL="0" indent="0">
              <a:buNone/>
            </a:pPr>
            <a:r>
              <a:rPr lang="pl-PL" sz="2000" dirty="0"/>
              <a:t>  2. Moduł produkcji:</a:t>
            </a:r>
          </a:p>
          <a:p>
            <a:pPr lvl="1"/>
            <a:r>
              <a:rPr lang="pl-PL" sz="1800" dirty="0"/>
              <a:t>Kierownik podgrupy: inż. Magdalena Zieńczuk</a:t>
            </a:r>
          </a:p>
          <a:p>
            <a:pPr lvl="1"/>
            <a:r>
              <a:rPr lang="pl-PL" sz="1800" dirty="0"/>
              <a:t>Skład podgrupy: inż. Karol Brzeziński, inż. Anna Banaczek</a:t>
            </a:r>
          </a:p>
          <a:p>
            <a:pPr marL="457200" lvl="1" indent="0">
              <a:buNone/>
            </a:pPr>
            <a:endParaRPr lang="pl-PL" sz="1800" dirty="0"/>
          </a:p>
          <a:p>
            <a:pPr marL="0" indent="0">
              <a:buNone/>
            </a:pPr>
            <a:r>
              <a:rPr lang="pl-PL" sz="2000" dirty="0"/>
              <a:t>  3. Moduł magazynowy:</a:t>
            </a:r>
          </a:p>
          <a:p>
            <a:pPr lvl="1"/>
            <a:r>
              <a:rPr lang="pl-PL" sz="1800" dirty="0"/>
              <a:t>Kierownik podgrupy: inż. Jakub Wagner</a:t>
            </a:r>
          </a:p>
          <a:p>
            <a:pPr lvl="1"/>
            <a:r>
              <a:rPr lang="pl-PL" sz="1800" dirty="0"/>
              <a:t>Skład podgrupy: inż. Paweł Styczewski</a:t>
            </a:r>
          </a:p>
          <a:p>
            <a:endParaRPr lang="pl-PL" dirty="0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0F515478-A8EF-42DB-BFDE-350D93C750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pl-PL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1973433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514308B-F515-419E-A803-A1A27A9DB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/>
              <a:t>Wymagania</a:t>
            </a:r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C29CC204-4BC1-4B25-9EE8-FCD638E96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pl-PL" dirty="0"/>
              <a:t>7</a:t>
            </a:r>
          </a:p>
        </p:txBody>
      </p:sp>
      <p:graphicFrame>
        <p:nvGraphicFramePr>
          <p:cNvPr id="7" name="Tabela 7">
            <a:extLst>
              <a:ext uri="{FF2B5EF4-FFF2-40B4-BE49-F238E27FC236}">
                <a16:creationId xmlns:a16="http://schemas.microsoft.com/office/drawing/2014/main" id="{B1464A79-30AA-4AE9-AF3B-DFB19F3FE4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6584367"/>
              </p:ext>
            </p:extLst>
          </p:nvPr>
        </p:nvGraphicFramePr>
        <p:xfrm>
          <a:off x="495300" y="2053165"/>
          <a:ext cx="10234155" cy="45704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11385">
                  <a:extLst>
                    <a:ext uri="{9D8B030D-6E8A-4147-A177-3AD203B41FA5}">
                      <a16:colId xmlns:a16="http://schemas.microsoft.com/office/drawing/2014/main" val="776704395"/>
                    </a:ext>
                  </a:extLst>
                </a:gridCol>
                <a:gridCol w="3411385">
                  <a:extLst>
                    <a:ext uri="{9D8B030D-6E8A-4147-A177-3AD203B41FA5}">
                      <a16:colId xmlns:a16="http://schemas.microsoft.com/office/drawing/2014/main" val="1649499713"/>
                    </a:ext>
                  </a:extLst>
                </a:gridCol>
                <a:gridCol w="3411385">
                  <a:extLst>
                    <a:ext uri="{9D8B030D-6E8A-4147-A177-3AD203B41FA5}">
                      <a16:colId xmlns:a16="http://schemas.microsoft.com/office/drawing/2014/main" val="727165174"/>
                    </a:ext>
                  </a:extLst>
                </a:gridCol>
              </a:tblGrid>
              <a:tr h="435385">
                <a:tc>
                  <a:txBody>
                    <a:bodyPr/>
                    <a:lstStyle/>
                    <a:p>
                      <a:r>
                        <a:rPr lang="pl-PL" dirty="0">
                          <a:solidFill>
                            <a:schemeClr val="bg1"/>
                          </a:solidFill>
                        </a:rPr>
                        <a:t>Dział zarządzania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l-PL" dirty="0">
                          <a:solidFill>
                            <a:schemeClr val="bg1"/>
                          </a:solidFill>
                        </a:rPr>
                        <a:t>Dział produkcji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l-PL" dirty="0">
                          <a:solidFill>
                            <a:schemeClr val="bg1"/>
                          </a:solidFill>
                        </a:rPr>
                        <a:t>Dział magazynowy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70750355"/>
                  </a:ext>
                </a:extLst>
              </a:tr>
              <a:tr h="107355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dirty="0"/>
                        <a:t>Przygotowanie formularza zamówienia od klienta.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dirty="0"/>
                        <a:t>Opracowanie procesu technologicznego produktu.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Wydawanie produktów klientom.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8292591"/>
                  </a:ext>
                </a:extLst>
              </a:tr>
              <a:tr h="107355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/>
                        <a:t>Możliwość wystawienia faktury sprzedaży.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l-PL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/>
                        <a:t>Przygotowanie kosztorysu ofertowego.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Nadzór nad stanem magazynowym.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8908366"/>
                  </a:ext>
                </a:extLst>
              </a:tr>
              <a:tr h="107355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dirty="0"/>
                        <a:t>Wypłacenie pensji pracownikom.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dirty="0"/>
                        <a:t>Przygotowanie kosztorysu powykonawczego.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Przyjmowanie dostaw.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7727668"/>
                  </a:ext>
                </a:extLst>
              </a:tr>
              <a:tr h="85923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/>
                        <a:t>Wygenerowanie raportu w postaci bilansu miesięcznego.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l-PL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l-PL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l-PL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39219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17403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8FE2930-C9F9-42F1-BC5A-B5D8CC8FE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/>
              <a:t>Zamówienia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8426D2BE-ED27-420C-AF5A-CBE400D532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3076" y="2336873"/>
            <a:ext cx="9211106" cy="3599316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sz="1800" dirty="0"/>
              <a:t>W przedsiębiorstwie wykonywane są elementy druku 3D, zamówienia składane są przez klientów, następnie przeprowadzany jest proces produkcji.</a:t>
            </a:r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74B87E44-A774-4B1B-BD56-BB8D2E3FBB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pl-PL" dirty="0"/>
              <a:t>8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1FDC672B-C723-4DE9-A442-92B64A5160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9696" y="3221161"/>
            <a:ext cx="4954821" cy="3636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905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B99A19B-2C64-4B7D-B473-E788A6720F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/>
              <a:t>Architektura bazy danych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06F5A808-5511-489C-A604-84EFB0976F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l-PL" sz="1800" dirty="0"/>
              <a:t>W naszym przedsiębiorstwie wykorzystujemy architekturę dwuwarstwową klient-serwer.</a:t>
            </a:r>
          </a:p>
          <a:p>
            <a:endParaRPr lang="pl-PL" dirty="0"/>
          </a:p>
          <a:p>
            <a:endParaRPr lang="pl-PL" dirty="0"/>
          </a:p>
        </p:txBody>
      </p:sp>
      <p:grpSp>
        <p:nvGrpSpPr>
          <p:cNvPr id="4" name="Grupa 3">
            <a:extLst>
              <a:ext uri="{FF2B5EF4-FFF2-40B4-BE49-F238E27FC236}">
                <a16:creationId xmlns:a16="http://schemas.microsoft.com/office/drawing/2014/main" id="{E0E238D8-DCAD-4F3B-B3C0-6B7B5BE131A3}"/>
              </a:ext>
            </a:extLst>
          </p:cNvPr>
          <p:cNvGrpSpPr/>
          <p:nvPr/>
        </p:nvGrpSpPr>
        <p:grpSpPr>
          <a:xfrm>
            <a:off x="3608113" y="3573989"/>
            <a:ext cx="4191001" cy="2362200"/>
            <a:chOff x="2339752" y="3760537"/>
            <a:chExt cx="4191001" cy="2362200"/>
          </a:xfrm>
        </p:grpSpPr>
        <p:grpSp>
          <p:nvGrpSpPr>
            <p:cNvPr id="5" name="Group 11">
              <a:extLst>
                <a:ext uri="{FF2B5EF4-FFF2-40B4-BE49-F238E27FC236}">
                  <a16:creationId xmlns:a16="http://schemas.microsoft.com/office/drawing/2014/main" id="{20881B34-37DC-4743-A8AD-38313C1453E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339752" y="3760537"/>
              <a:ext cx="4191001" cy="2362200"/>
              <a:chOff x="336" y="1248"/>
              <a:chExt cx="5124" cy="2394"/>
            </a:xfrm>
          </p:grpSpPr>
          <p:sp>
            <p:nvSpPr>
              <p:cNvPr id="7" name="laptop">
                <a:extLst>
                  <a:ext uri="{FF2B5EF4-FFF2-40B4-BE49-F238E27FC236}">
                    <a16:creationId xmlns:a16="http://schemas.microsoft.com/office/drawing/2014/main" id="{0B749EE0-B7FF-4E3D-AAE3-3991A3DF7A3D}"/>
                  </a:ext>
                </a:extLst>
              </p:cNvPr>
              <p:cNvSpPr>
                <a:spLocks noEditPoints="1" noChangeArrowheads="1"/>
              </p:cNvSpPr>
              <p:nvPr/>
            </p:nvSpPr>
            <p:spPr bwMode="auto">
              <a:xfrm>
                <a:off x="336" y="1344"/>
                <a:ext cx="1140" cy="858"/>
              </a:xfrm>
              <a:custGeom>
                <a:avLst/>
                <a:gdLst>
                  <a:gd name="T0" fmla="*/ 3362 w 21600"/>
                  <a:gd name="T1" fmla="*/ 0 h 21600"/>
                  <a:gd name="T2" fmla="*/ 3362 w 21600"/>
                  <a:gd name="T3" fmla="*/ 7173 h 21600"/>
                  <a:gd name="T4" fmla="*/ 18327 w 21600"/>
                  <a:gd name="T5" fmla="*/ 0 h 21600"/>
                  <a:gd name="T6" fmla="*/ 18327 w 21600"/>
                  <a:gd name="T7" fmla="*/ 7173 h 21600"/>
                  <a:gd name="T8" fmla="*/ 10800 w 21600"/>
                  <a:gd name="T9" fmla="*/ 0 h 21600"/>
                  <a:gd name="T10" fmla="*/ 10800 w 21600"/>
                  <a:gd name="T11" fmla="*/ 21600 h 21600"/>
                  <a:gd name="T12" fmla="*/ 0 w 21600"/>
                  <a:gd name="T13" fmla="*/ 21600 h 21600"/>
                  <a:gd name="T14" fmla="*/ 21600 w 21600"/>
                  <a:gd name="T15" fmla="*/ 21600 h 21600"/>
                  <a:gd name="T16" fmla="*/ 4445 w 21600"/>
                  <a:gd name="T17" fmla="*/ 1858 h 21600"/>
                  <a:gd name="T18" fmla="*/ 17311 w 21600"/>
                  <a:gd name="T19" fmla="*/ 12323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T16" t="T17" r="T18" b="T19"/>
                <a:pathLst>
                  <a:path w="21600" h="21600" extrusionOk="0">
                    <a:moveTo>
                      <a:pt x="3362" y="0"/>
                    </a:moveTo>
                    <a:lnTo>
                      <a:pt x="18327" y="0"/>
                    </a:lnTo>
                    <a:lnTo>
                      <a:pt x="18327" y="14347"/>
                    </a:lnTo>
                    <a:lnTo>
                      <a:pt x="3362" y="14347"/>
                    </a:lnTo>
                    <a:lnTo>
                      <a:pt x="3362" y="0"/>
                    </a:lnTo>
                    <a:close/>
                  </a:path>
                  <a:path w="21600" h="21600" extrusionOk="0">
                    <a:moveTo>
                      <a:pt x="3340" y="15068"/>
                    </a:moveTo>
                    <a:lnTo>
                      <a:pt x="0" y="19877"/>
                    </a:lnTo>
                    <a:lnTo>
                      <a:pt x="21600" y="19877"/>
                    </a:lnTo>
                    <a:lnTo>
                      <a:pt x="18327" y="15068"/>
                    </a:lnTo>
                    <a:lnTo>
                      <a:pt x="3340" y="15068"/>
                    </a:lnTo>
                    <a:close/>
                  </a:path>
                  <a:path w="21600" h="21600" extrusionOk="0">
                    <a:moveTo>
                      <a:pt x="0" y="19877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21600" y="19877"/>
                    </a:lnTo>
                    <a:lnTo>
                      <a:pt x="0" y="19877"/>
                    </a:lnTo>
                    <a:close/>
                  </a:path>
                  <a:path w="21600" h="21600" extrusionOk="0">
                    <a:moveTo>
                      <a:pt x="4186" y="1523"/>
                    </a:moveTo>
                    <a:lnTo>
                      <a:pt x="17547" y="1523"/>
                    </a:lnTo>
                    <a:lnTo>
                      <a:pt x="17547" y="12744"/>
                    </a:lnTo>
                    <a:lnTo>
                      <a:pt x="4186" y="12744"/>
                    </a:lnTo>
                    <a:lnTo>
                      <a:pt x="4186" y="1523"/>
                    </a:lnTo>
                    <a:close/>
                  </a:path>
                  <a:path w="21600" h="21600" extrusionOk="0">
                    <a:moveTo>
                      <a:pt x="3318" y="15549"/>
                    </a:moveTo>
                    <a:lnTo>
                      <a:pt x="2917" y="16110"/>
                    </a:lnTo>
                    <a:lnTo>
                      <a:pt x="18727" y="16110"/>
                    </a:lnTo>
                    <a:lnTo>
                      <a:pt x="18327" y="15549"/>
                    </a:lnTo>
                    <a:lnTo>
                      <a:pt x="3318" y="15549"/>
                    </a:lnTo>
                    <a:close/>
                  </a:path>
                  <a:path w="21600" h="21600" extrusionOk="0">
                    <a:moveTo>
                      <a:pt x="6213" y="18314"/>
                    </a:moveTo>
                    <a:lnTo>
                      <a:pt x="5946" y="18875"/>
                    </a:lnTo>
                    <a:lnTo>
                      <a:pt x="15766" y="18875"/>
                    </a:lnTo>
                    <a:lnTo>
                      <a:pt x="15499" y="18314"/>
                    </a:lnTo>
                    <a:lnTo>
                      <a:pt x="6213" y="18314"/>
                    </a:lnTo>
                    <a:close/>
                  </a:path>
                  <a:path w="21600" h="21600" extrusionOk="0">
                    <a:moveTo>
                      <a:pt x="2828" y="16471"/>
                    </a:moveTo>
                    <a:lnTo>
                      <a:pt x="2405" y="17072"/>
                    </a:lnTo>
                    <a:lnTo>
                      <a:pt x="19284" y="17072"/>
                    </a:lnTo>
                    <a:lnTo>
                      <a:pt x="18839" y="16471"/>
                    </a:lnTo>
                    <a:lnTo>
                      <a:pt x="2828" y="16471"/>
                    </a:lnTo>
                    <a:close/>
                  </a:path>
                  <a:path w="21600" h="21600" extrusionOk="0">
                    <a:moveTo>
                      <a:pt x="2316" y="17352"/>
                    </a:moveTo>
                    <a:lnTo>
                      <a:pt x="1871" y="17953"/>
                    </a:lnTo>
                    <a:lnTo>
                      <a:pt x="19863" y="17953"/>
                    </a:lnTo>
                    <a:lnTo>
                      <a:pt x="19395" y="17352"/>
                    </a:lnTo>
                    <a:lnTo>
                      <a:pt x="2316" y="17352"/>
                    </a:lnTo>
                    <a:close/>
                  </a:path>
                </a:pathLst>
              </a:custGeom>
              <a:solidFill>
                <a:srgbClr val="C0C0C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pl-P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pl-PL"/>
              </a:p>
            </p:txBody>
          </p:sp>
          <p:sp>
            <p:nvSpPr>
              <p:cNvPr id="8" name="laptop">
                <a:extLst>
                  <a:ext uri="{FF2B5EF4-FFF2-40B4-BE49-F238E27FC236}">
                    <a16:creationId xmlns:a16="http://schemas.microsoft.com/office/drawing/2014/main" id="{9E1E1E66-6A7B-402D-98A9-7C76B45A6512}"/>
                  </a:ext>
                </a:extLst>
              </p:cNvPr>
              <p:cNvSpPr>
                <a:spLocks noEditPoints="1" noChangeArrowheads="1"/>
              </p:cNvSpPr>
              <p:nvPr/>
            </p:nvSpPr>
            <p:spPr bwMode="auto">
              <a:xfrm>
                <a:off x="336" y="2688"/>
                <a:ext cx="1140" cy="858"/>
              </a:xfrm>
              <a:custGeom>
                <a:avLst/>
                <a:gdLst>
                  <a:gd name="T0" fmla="*/ 3362 w 21600"/>
                  <a:gd name="T1" fmla="*/ 0 h 21600"/>
                  <a:gd name="T2" fmla="*/ 3362 w 21600"/>
                  <a:gd name="T3" fmla="*/ 7173 h 21600"/>
                  <a:gd name="T4" fmla="*/ 18327 w 21600"/>
                  <a:gd name="T5" fmla="*/ 0 h 21600"/>
                  <a:gd name="T6" fmla="*/ 18327 w 21600"/>
                  <a:gd name="T7" fmla="*/ 7173 h 21600"/>
                  <a:gd name="T8" fmla="*/ 10800 w 21600"/>
                  <a:gd name="T9" fmla="*/ 0 h 21600"/>
                  <a:gd name="T10" fmla="*/ 10800 w 21600"/>
                  <a:gd name="T11" fmla="*/ 21600 h 21600"/>
                  <a:gd name="T12" fmla="*/ 0 w 21600"/>
                  <a:gd name="T13" fmla="*/ 21600 h 21600"/>
                  <a:gd name="T14" fmla="*/ 21600 w 21600"/>
                  <a:gd name="T15" fmla="*/ 21600 h 21600"/>
                  <a:gd name="T16" fmla="*/ 4445 w 21600"/>
                  <a:gd name="T17" fmla="*/ 1858 h 21600"/>
                  <a:gd name="T18" fmla="*/ 17311 w 21600"/>
                  <a:gd name="T19" fmla="*/ 12323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T16" t="T17" r="T18" b="T19"/>
                <a:pathLst>
                  <a:path w="21600" h="21600" extrusionOk="0">
                    <a:moveTo>
                      <a:pt x="3362" y="0"/>
                    </a:moveTo>
                    <a:lnTo>
                      <a:pt x="18327" y="0"/>
                    </a:lnTo>
                    <a:lnTo>
                      <a:pt x="18327" y="14347"/>
                    </a:lnTo>
                    <a:lnTo>
                      <a:pt x="3362" y="14347"/>
                    </a:lnTo>
                    <a:lnTo>
                      <a:pt x="3362" y="0"/>
                    </a:lnTo>
                    <a:close/>
                  </a:path>
                  <a:path w="21600" h="21600" extrusionOk="0">
                    <a:moveTo>
                      <a:pt x="3340" y="15068"/>
                    </a:moveTo>
                    <a:lnTo>
                      <a:pt x="0" y="19877"/>
                    </a:lnTo>
                    <a:lnTo>
                      <a:pt x="21600" y="19877"/>
                    </a:lnTo>
                    <a:lnTo>
                      <a:pt x="18327" y="15068"/>
                    </a:lnTo>
                    <a:lnTo>
                      <a:pt x="3340" y="15068"/>
                    </a:lnTo>
                    <a:close/>
                  </a:path>
                  <a:path w="21600" h="21600" extrusionOk="0">
                    <a:moveTo>
                      <a:pt x="0" y="19877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21600" y="19877"/>
                    </a:lnTo>
                    <a:lnTo>
                      <a:pt x="0" y="19877"/>
                    </a:lnTo>
                    <a:close/>
                  </a:path>
                  <a:path w="21600" h="21600" extrusionOk="0">
                    <a:moveTo>
                      <a:pt x="4186" y="1523"/>
                    </a:moveTo>
                    <a:lnTo>
                      <a:pt x="17547" y="1523"/>
                    </a:lnTo>
                    <a:lnTo>
                      <a:pt x="17547" y="12744"/>
                    </a:lnTo>
                    <a:lnTo>
                      <a:pt x="4186" y="12744"/>
                    </a:lnTo>
                    <a:lnTo>
                      <a:pt x="4186" y="1523"/>
                    </a:lnTo>
                    <a:close/>
                  </a:path>
                  <a:path w="21600" h="21600" extrusionOk="0">
                    <a:moveTo>
                      <a:pt x="3318" y="15549"/>
                    </a:moveTo>
                    <a:lnTo>
                      <a:pt x="2917" y="16110"/>
                    </a:lnTo>
                    <a:lnTo>
                      <a:pt x="18727" y="16110"/>
                    </a:lnTo>
                    <a:lnTo>
                      <a:pt x="18327" y="15549"/>
                    </a:lnTo>
                    <a:lnTo>
                      <a:pt x="3318" y="15549"/>
                    </a:lnTo>
                    <a:close/>
                  </a:path>
                  <a:path w="21600" h="21600" extrusionOk="0">
                    <a:moveTo>
                      <a:pt x="6213" y="18314"/>
                    </a:moveTo>
                    <a:lnTo>
                      <a:pt x="5946" y="18875"/>
                    </a:lnTo>
                    <a:lnTo>
                      <a:pt x="15766" y="18875"/>
                    </a:lnTo>
                    <a:lnTo>
                      <a:pt x="15499" y="18314"/>
                    </a:lnTo>
                    <a:lnTo>
                      <a:pt x="6213" y="18314"/>
                    </a:lnTo>
                    <a:close/>
                  </a:path>
                  <a:path w="21600" h="21600" extrusionOk="0">
                    <a:moveTo>
                      <a:pt x="2828" y="16471"/>
                    </a:moveTo>
                    <a:lnTo>
                      <a:pt x="2405" y="17072"/>
                    </a:lnTo>
                    <a:lnTo>
                      <a:pt x="19284" y="17072"/>
                    </a:lnTo>
                    <a:lnTo>
                      <a:pt x="18839" y="16471"/>
                    </a:lnTo>
                    <a:lnTo>
                      <a:pt x="2828" y="16471"/>
                    </a:lnTo>
                    <a:close/>
                  </a:path>
                  <a:path w="21600" h="21600" extrusionOk="0">
                    <a:moveTo>
                      <a:pt x="2316" y="17352"/>
                    </a:moveTo>
                    <a:lnTo>
                      <a:pt x="1871" y="17953"/>
                    </a:lnTo>
                    <a:lnTo>
                      <a:pt x="19863" y="17953"/>
                    </a:lnTo>
                    <a:lnTo>
                      <a:pt x="19395" y="17352"/>
                    </a:lnTo>
                    <a:lnTo>
                      <a:pt x="2316" y="17352"/>
                    </a:lnTo>
                    <a:close/>
                  </a:path>
                </a:pathLst>
              </a:custGeom>
              <a:solidFill>
                <a:srgbClr val="C0C0C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pl-P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pl-PL"/>
              </a:p>
            </p:txBody>
          </p:sp>
          <p:sp>
            <p:nvSpPr>
              <p:cNvPr id="9" name="laptop">
                <a:extLst>
                  <a:ext uri="{FF2B5EF4-FFF2-40B4-BE49-F238E27FC236}">
                    <a16:creationId xmlns:a16="http://schemas.microsoft.com/office/drawing/2014/main" id="{26FFBFEC-5675-4E05-8739-EC3A33FB5AE3}"/>
                  </a:ext>
                </a:extLst>
              </p:cNvPr>
              <p:cNvSpPr>
                <a:spLocks noEditPoints="1" noChangeArrowheads="1"/>
              </p:cNvSpPr>
              <p:nvPr/>
            </p:nvSpPr>
            <p:spPr bwMode="auto">
              <a:xfrm>
                <a:off x="4320" y="1248"/>
                <a:ext cx="1140" cy="858"/>
              </a:xfrm>
              <a:custGeom>
                <a:avLst/>
                <a:gdLst>
                  <a:gd name="T0" fmla="*/ 3362 w 21600"/>
                  <a:gd name="T1" fmla="*/ 0 h 21600"/>
                  <a:gd name="T2" fmla="*/ 3362 w 21600"/>
                  <a:gd name="T3" fmla="*/ 7173 h 21600"/>
                  <a:gd name="T4" fmla="*/ 18327 w 21600"/>
                  <a:gd name="T5" fmla="*/ 0 h 21600"/>
                  <a:gd name="T6" fmla="*/ 18327 w 21600"/>
                  <a:gd name="T7" fmla="*/ 7173 h 21600"/>
                  <a:gd name="T8" fmla="*/ 10800 w 21600"/>
                  <a:gd name="T9" fmla="*/ 0 h 21600"/>
                  <a:gd name="T10" fmla="*/ 10800 w 21600"/>
                  <a:gd name="T11" fmla="*/ 21600 h 21600"/>
                  <a:gd name="T12" fmla="*/ 0 w 21600"/>
                  <a:gd name="T13" fmla="*/ 21600 h 21600"/>
                  <a:gd name="T14" fmla="*/ 21600 w 21600"/>
                  <a:gd name="T15" fmla="*/ 21600 h 21600"/>
                  <a:gd name="T16" fmla="*/ 4445 w 21600"/>
                  <a:gd name="T17" fmla="*/ 1858 h 21600"/>
                  <a:gd name="T18" fmla="*/ 17311 w 21600"/>
                  <a:gd name="T19" fmla="*/ 12323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T16" t="T17" r="T18" b="T19"/>
                <a:pathLst>
                  <a:path w="21600" h="21600" extrusionOk="0">
                    <a:moveTo>
                      <a:pt x="3362" y="0"/>
                    </a:moveTo>
                    <a:lnTo>
                      <a:pt x="18327" y="0"/>
                    </a:lnTo>
                    <a:lnTo>
                      <a:pt x="18327" y="14347"/>
                    </a:lnTo>
                    <a:lnTo>
                      <a:pt x="3362" y="14347"/>
                    </a:lnTo>
                    <a:lnTo>
                      <a:pt x="3362" y="0"/>
                    </a:lnTo>
                    <a:close/>
                  </a:path>
                  <a:path w="21600" h="21600" extrusionOk="0">
                    <a:moveTo>
                      <a:pt x="3340" y="15068"/>
                    </a:moveTo>
                    <a:lnTo>
                      <a:pt x="0" y="19877"/>
                    </a:lnTo>
                    <a:lnTo>
                      <a:pt x="21600" y="19877"/>
                    </a:lnTo>
                    <a:lnTo>
                      <a:pt x="18327" y="15068"/>
                    </a:lnTo>
                    <a:lnTo>
                      <a:pt x="3340" y="15068"/>
                    </a:lnTo>
                    <a:close/>
                  </a:path>
                  <a:path w="21600" h="21600" extrusionOk="0">
                    <a:moveTo>
                      <a:pt x="0" y="19877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21600" y="19877"/>
                    </a:lnTo>
                    <a:lnTo>
                      <a:pt x="0" y="19877"/>
                    </a:lnTo>
                    <a:close/>
                  </a:path>
                  <a:path w="21600" h="21600" extrusionOk="0">
                    <a:moveTo>
                      <a:pt x="4186" y="1523"/>
                    </a:moveTo>
                    <a:lnTo>
                      <a:pt x="17547" y="1523"/>
                    </a:lnTo>
                    <a:lnTo>
                      <a:pt x="17547" y="12744"/>
                    </a:lnTo>
                    <a:lnTo>
                      <a:pt x="4186" y="12744"/>
                    </a:lnTo>
                    <a:lnTo>
                      <a:pt x="4186" y="1523"/>
                    </a:lnTo>
                    <a:close/>
                  </a:path>
                  <a:path w="21600" h="21600" extrusionOk="0">
                    <a:moveTo>
                      <a:pt x="3318" y="15549"/>
                    </a:moveTo>
                    <a:lnTo>
                      <a:pt x="2917" y="16110"/>
                    </a:lnTo>
                    <a:lnTo>
                      <a:pt x="18727" y="16110"/>
                    </a:lnTo>
                    <a:lnTo>
                      <a:pt x="18327" y="15549"/>
                    </a:lnTo>
                    <a:lnTo>
                      <a:pt x="3318" y="15549"/>
                    </a:lnTo>
                    <a:close/>
                  </a:path>
                  <a:path w="21600" h="21600" extrusionOk="0">
                    <a:moveTo>
                      <a:pt x="6213" y="18314"/>
                    </a:moveTo>
                    <a:lnTo>
                      <a:pt x="5946" y="18875"/>
                    </a:lnTo>
                    <a:lnTo>
                      <a:pt x="15766" y="18875"/>
                    </a:lnTo>
                    <a:lnTo>
                      <a:pt x="15499" y="18314"/>
                    </a:lnTo>
                    <a:lnTo>
                      <a:pt x="6213" y="18314"/>
                    </a:lnTo>
                    <a:close/>
                  </a:path>
                  <a:path w="21600" h="21600" extrusionOk="0">
                    <a:moveTo>
                      <a:pt x="2828" y="16471"/>
                    </a:moveTo>
                    <a:lnTo>
                      <a:pt x="2405" y="17072"/>
                    </a:lnTo>
                    <a:lnTo>
                      <a:pt x="19284" y="17072"/>
                    </a:lnTo>
                    <a:lnTo>
                      <a:pt x="18839" y="16471"/>
                    </a:lnTo>
                    <a:lnTo>
                      <a:pt x="2828" y="16471"/>
                    </a:lnTo>
                    <a:close/>
                  </a:path>
                  <a:path w="21600" h="21600" extrusionOk="0">
                    <a:moveTo>
                      <a:pt x="2316" y="17352"/>
                    </a:moveTo>
                    <a:lnTo>
                      <a:pt x="1871" y="17953"/>
                    </a:lnTo>
                    <a:lnTo>
                      <a:pt x="19863" y="17953"/>
                    </a:lnTo>
                    <a:lnTo>
                      <a:pt x="19395" y="17352"/>
                    </a:lnTo>
                    <a:lnTo>
                      <a:pt x="2316" y="17352"/>
                    </a:lnTo>
                    <a:close/>
                  </a:path>
                </a:pathLst>
              </a:custGeom>
              <a:solidFill>
                <a:srgbClr val="C0C0C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pl-P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pl-PL"/>
              </a:p>
            </p:txBody>
          </p:sp>
          <p:sp>
            <p:nvSpPr>
              <p:cNvPr id="10" name="laptop">
                <a:extLst>
                  <a:ext uri="{FF2B5EF4-FFF2-40B4-BE49-F238E27FC236}">
                    <a16:creationId xmlns:a16="http://schemas.microsoft.com/office/drawing/2014/main" id="{F60DF7DA-35D6-4013-A46C-916549FFF265}"/>
                  </a:ext>
                </a:extLst>
              </p:cNvPr>
              <p:cNvSpPr>
                <a:spLocks noEditPoints="1" noChangeArrowheads="1"/>
              </p:cNvSpPr>
              <p:nvPr/>
            </p:nvSpPr>
            <p:spPr bwMode="auto">
              <a:xfrm>
                <a:off x="4224" y="2784"/>
                <a:ext cx="1140" cy="858"/>
              </a:xfrm>
              <a:custGeom>
                <a:avLst/>
                <a:gdLst>
                  <a:gd name="T0" fmla="*/ 3362 w 21600"/>
                  <a:gd name="T1" fmla="*/ 0 h 21600"/>
                  <a:gd name="T2" fmla="*/ 3362 w 21600"/>
                  <a:gd name="T3" fmla="*/ 7173 h 21600"/>
                  <a:gd name="T4" fmla="*/ 18327 w 21600"/>
                  <a:gd name="T5" fmla="*/ 0 h 21600"/>
                  <a:gd name="T6" fmla="*/ 18327 w 21600"/>
                  <a:gd name="T7" fmla="*/ 7173 h 21600"/>
                  <a:gd name="T8" fmla="*/ 10800 w 21600"/>
                  <a:gd name="T9" fmla="*/ 0 h 21600"/>
                  <a:gd name="T10" fmla="*/ 10800 w 21600"/>
                  <a:gd name="T11" fmla="*/ 21600 h 21600"/>
                  <a:gd name="T12" fmla="*/ 0 w 21600"/>
                  <a:gd name="T13" fmla="*/ 21600 h 21600"/>
                  <a:gd name="T14" fmla="*/ 21600 w 21600"/>
                  <a:gd name="T15" fmla="*/ 21600 h 21600"/>
                  <a:gd name="T16" fmla="*/ 4445 w 21600"/>
                  <a:gd name="T17" fmla="*/ 1858 h 21600"/>
                  <a:gd name="T18" fmla="*/ 17311 w 21600"/>
                  <a:gd name="T19" fmla="*/ 12323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T16" t="T17" r="T18" b="T19"/>
                <a:pathLst>
                  <a:path w="21600" h="21600" extrusionOk="0">
                    <a:moveTo>
                      <a:pt x="3362" y="0"/>
                    </a:moveTo>
                    <a:lnTo>
                      <a:pt x="18327" y="0"/>
                    </a:lnTo>
                    <a:lnTo>
                      <a:pt x="18327" y="14347"/>
                    </a:lnTo>
                    <a:lnTo>
                      <a:pt x="3362" y="14347"/>
                    </a:lnTo>
                    <a:lnTo>
                      <a:pt x="3362" y="0"/>
                    </a:lnTo>
                    <a:close/>
                  </a:path>
                  <a:path w="21600" h="21600" extrusionOk="0">
                    <a:moveTo>
                      <a:pt x="3340" y="15068"/>
                    </a:moveTo>
                    <a:lnTo>
                      <a:pt x="0" y="19877"/>
                    </a:lnTo>
                    <a:lnTo>
                      <a:pt x="21600" y="19877"/>
                    </a:lnTo>
                    <a:lnTo>
                      <a:pt x="18327" y="15068"/>
                    </a:lnTo>
                    <a:lnTo>
                      <a:pt x="3340" y="15068"/>
                    </a:lnTo>
                    <a:close/>
                  </a:path>
                  <a:path w="21600" h="21600" extrusionOk="0">
                    <a:moveTo>
                      <a:pt x="0" y="19877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21600" y="19877"/>
                    </a:lnTo>
                    <a:lnTo>
                      <a:pt x="0" y="19877"/>
                    </a:lnTo>
                    <a:close/>
                  </a:path>
                  <a:path w="21600" h="21600" extrusionOk="0">
                    <a:moveTo>
                      <a:pt x="4186" y="1523"/>
                    </a:moveTo>
                    <a:lnTo>
                      <a:pt x="17547" y="1523"/>
                    </a:lnTo>
                    <a:lnTo>
                      <a:pt x="17547" y="12744"/>
                    </a:lnTo>
                    <a:lnTo>
                      <a:pt x="4186" y="12744"/>
                    </a:lnTo>
                    <a:lnTo>
                      <a:pt x="4186" y="1523"/>
                    </a:lnTo>
                    <a:close/>
                  </a:path>
                  <a:path w="21600" h="21600" extrusionOk="0">
                    <a:moveTo>
                      <a:pt x="3318" y="15549"/>
                    </a:moveTo>
                    <a:lnTo>
                      <a:pt x="2917" y="16110"/>
                    </a:lnTo>
                    <a:lnTo>
                      <a:pt x="18727" y="16110"/>
                    </a:lnTo>
                    <a:lnTo>
                      <a:pt x="18327" y="15549"/>
                    </a:lnTo>
                    <a:lnTo>
                      <a:pt x="3318" y="15549"/>
                    </a:lnTo>
                    <a:close/>
                  </a:path>
                  <a:path w="21600" h="21600" extrusionOk="0">
                    <a:moveTo>
                      <a:pt x="6213" y="18314"/>
                    </a:moveTo>
                    <a:lnTo>
                      <a:pt x="5946" y="18875"/>
                    </a:lnTo>
                    <a:lnTo>
                      <a:pt x="15766" y="18875"/>
                    </a:lnTo>
                    <a:lnTo>
                      <a:pt x="15499" y="18314"/>
                    </a:lnTo>
                    <a:lnTo>
                      <a:pt x="6213" y="18314"/>
                    </a:lnTo>
                    <a:close/>
                  </a:path>
                  <a:path w="21600" h="21600" extrusionOk="0">
                    <a:moveTo>
                      <a:pt x="2828" y="16471"/>
                    </a:moveTo>
                    <a:lnTo>
                      <a:pt x="2405" y="17072"/>
                    </a:lnTo>
                    <a:lnTo>
                      <a:pt x="19284" y="17072"/>
                    </a:lnTo>
                    <a:lnTo>
                      <a:pt x="18839" y="16471"/>
                    </a:lnTo>
                    <a:lnTo>
                      <a:pt x="2828" y="16471"/>
                    </a:lnTo>
                    <a:close/>
                  </a:path>
                  <a:path w="21600" h="21600" extrusionOk="0">
                    <a:moveTo>
                      <a:pt x="2316" y="17352"/>
                    </a:moveTo>
                    <a:lnTo>
                      <a:pt x="1871" y="17953"/>
                    </a:lnTo>
                    <a:lnTo>
                      <a:pt x="19863" y="17953"/>
                    </a:lnTo>
                    <a:lnTo>
                      <a:pt x="19395" y="17352"/>
                    </a:lnTo>
                    <a:lnTo>
                      <a:pt x="2316" y="17352"/>
                    </a:lnTo>
                    <a:close/>
                  </a:path>
                </a:pathLst>
              </a:custGeom>
              <a:solidFill>
                <a:srgbClr val="C0C0C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pl-P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pl-PL"/>
              </a:p>
            </p:txBody>
          </p:sp>
          <p:sp>
            <p:nvSpPr>
              <p:cNvPr id="11" name="Line 16">
                <a:extLst>
                  <a:ext uri="{FF2B5EF4-FFF2-40B4-BE49-F238E27FC236}">
                    <a16:creationId xmlns:a16="http://schemas.microsoft.com/office/drawing/2014/main" id="{B847FA97-3F8C-432C-8A9D-00B969D21D5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88" y="1680"/>
                <a:ext cx="768" cy="57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pl-P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pl-PL"/>
              </a:p>
            </p:txBody>
          </p:sp>
          <p:sp>
            <p:nvSpPr>
              <p:cNvPr id="12" name="Line 17">
                <a:extLst>
                  <a:ext uri="{FF2B5EF4-FFF2-40B4-BE49-F238E27FC236}">
                    <a16:creationId xmlns:a16="http://schemas.microsoft.com/office/drawing/2014/main" id="{FF77A56C-333D-4E41-B3A7-1C746AA7BB9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392" y="2544"/>
                <a:ext cx="816" cy="62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pl-P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pl-PL"/>
              </a:p>
            </p:txBody>
          </p:sp>
          <p:sp>
            <p:nvSpPr>
              <p:cNvPr id="13" name="Line 18">
                <a:extLst>
                  <a:ext uri="{FF2B5EF4-FFF2-40B4-BE49-F238E27FC236}">
                    <a16:creationId xmlns:a16="http://schemas.microsoft.com/office/drawing/2014/main" id="{88C9B22A-962D-467D-A185-8879356A6B2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52" y="2544"/>
                <a:ext cx="768" cy="57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pl-P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pl-PL"/>
              </a:p>
            </p:txBody>
          </p:sp>
          <p:sp>
            <p:nvSpPr>
              <p:cNvPr id="14" name="Line 19">
                <a:extLst>
                  <a:ext uri="{FF2B5EF4-FFF2-40B4-BE49-F238E27FC236}">
                    <a16:creationId xmlns:a16="http://schemas.microsoft.com/office/drawing/2014/main" id="{EDE5FEC0-EE8D-43B0-9958-BCC6BEF1908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552" y="1632"/>
                <a:ext cx="816" cy="62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pl-P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pl-PL"/>
              </a:p>
            </p:txBody>
          </p:sp>
        </p:grpSp>
        <p:sp>
          <p:nvSpPr>
            <p:cNvPr id="6" name="mainfrm">
              <a:extLst>
                <a:ext uri="{FF2B5EF4-FFF2-40B4-BE49-F238E27FC236}">
                  <a16:creationId xmlns:a16="http://schemas.microsoft.com/office/drawing/2014/main" id="{9E8BDA0C-F6FD-4BBD-A9DD-871D67BBAA96}"/>
                </a:ext>
              </a:extLst>
            </p:cNvPr>
            <p:cNvSpPr>
              <a:spLocks noEditPoints="1" noChangeArrowheads="1"/>
            </p:cNvSpPr>
            <p:nvPr/>
          </p:nvSpPr>
          <p:spPr bwMode="auto">
            <a:xfrm>
              <a:off x="3952135" y="4269038"/>
              <a:ext cx="990600" cy="1295400"/>
            </a:xfrm>
            <a:custGeom>
              <a:avLst/>
              <a:gdLst>
                <a:gd name="T0" fmla="*/ 0 w 21600"/>
                <a:gd name="T1" fmla="*/ 0 h 21600"/>
                <a:gd name="T2" fmla="*/ 10800 w 21600"/>
                <a:gd name="T3" fmla="*/ 0 h 21600"/>
                <a:gd name="T4" fmla="*/ 21600 w 21600"/>
                <a:gd name="T5" fmla="*/ 0 h 21600"/>
                <a:gd name="T6" fmla="*/ 21600 w 21600"/>
                <a:gd name="T7" fmla="*/ 10800 h 21600"/>
                <a:gd name="T8" fmla="*/ 20603 w 21600"/>
                <a:gd name="T9" fmla="*/ 21600 h 21600"/>
                <a:gd name="T10" fmla="*/ 10800 w 21600"/>
                <a:gd name="T11" fmla="*/ 21600 h 21600"/>
                <a:gd name="T12" fmla="*/ 1163 w 21600"/>
                <a:gd name="T13" fmla="*/ 21600 h 21600"/>
                <a:gd name="T14" fmla="*/ 0 w 21600"/>
                <a:gd name="T15" fmla="*/ 10800 h 21600"/>
                <a:gd name="T16" fmla="*/ 332 w 21600"/>
                <a:gd name="T17" fmla="*/ 22174 h 21600"/>
                <a:gd name="T18" fmla="*/ 21579 w 21600"/>
                <a:gd name="T19" fmla="*/ 27914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 extrusionOk="0">
                  <a:moveTo>
                    <a:pt x="21600" y="10885"/>
                  </a:moveTo>
                  <a:lnTo>
                    <a:pt x="21600" y="0"/>
                  </a:lnTo>
                  <a:lnTo>
                    <a:pt x="10634" y="0"/>
                  </a:lnTo>
                  <a:lnTo>
                    <a:pt x="0" y="0"/>
                  </a:lnTo>
                  <a:lnTo>
                    <a:pt x="0" y="10885"/>
                  </a:lnTo>
                  <a:lnTo>
                    <a:pt x="0" y="19729"/>
                  </a:lnTo>
                  <a:lnTo>
                    <a:pt x="1163" y="19729"/>
                  </a:lnTo>
                  <a:lnTo>
                    <a:pt x="1163" y="21600"/>
                  </a:lnTo>
                  <a:lnTo>
                    <a:pt x="10800" y="21600"/>
                  </a:lnTo>
                  <a:lnTo>
                    <a:pt x="20603" y="21600"/>
                  </a:lnTo>
                  <a:lnTo>
                    <a:pt x="20603" y="19729"/>
                  </a:lnTo>
                  <a:lnTo>
                    <a:pt x="21600" y="19729"/>
                  </a:lnTo>
                  <a:lnTo>
                    <a:pt x="21600" y="10885"/>
                  </a:lnTo>
                  <a:close/>
                </a:path>
                <a:path w="21600" h="21600" extrusionOk="0">
                  <a:moveTo>
                    <a:pt x="1163" y="19729"/>
                  </a:moveTo>
                  <a:lnTo>
                    <a:pt x="4320" y="19729"/>
                  </a:lnTo>
                  <a:lnTo>
                    <a:pt x="16449" y="19729"/>
                  </a:lnTo>
                  <a:lnTo>
                    <a:pt x="20603" y="19729"/>
                  </a:lnTo>
                  <a:lnTo>
                    <a:pt x="1163" y="19729"/>
                  </a:lnTo>
                  <a:moveTo>
                    <a:pt x="1495" y="2381"/>
                  </a:moveTo>
                  <a:lnTo>
                    <a:pt x="2160" y="2381"/>
                  </a:lnTo>
                  <a:lnTo>
                    <a:pt x="4985" y="2381"/>
                  </a:lnTo>
                  <a:lnTo>
                    <a:pt x="5982" y="2381"/>
                  </a:lnTo>
                  <a:lnTo>
                    <a:pt x="1495" y="2381"/>
                  </a:lnTo>
                  <a:lnTo>
                    <a:pt x="1495" y="3402"/>
                  </a:lnTo>
                  <a:lnTo>
                    <a:pt x="2160" y="3402"/>
                  </a:lnTo>
                  <a:lnTo>
                    <a:pt x="4985" y="3402"/>
                  </a:lnTo>
                  <a:lnTo>
                    <a:pt x="5982" y="3402"/>
                  </a:lnTo>
                  <a:lnTo>
                    <a:pt x="1495" y="3402"/>
                  </a:lnTo>
                  <a:lnTo>
                    <a:pt x="1495" y="4422"/>
                  </a:lnTo>
                  <a:lnTo>
                    <a:pt x="2160" y="4422"/>
                  </a:lnTo>
                  <a:lnTo>
                    <a:pt x="4985" y="4422"/>
                  </a:lnTo>
                  <a:lnTo>
                    <a:pt x="5982" y="4422"/>
                  </a:lnTo>
                  <a:lnTo>
                    <a:pt x="1495" y="4422"/>
                  </a:lnTo>
                  <a:lnTo>
                    <a:pt x="1495" y="5443"/>
                  </a:lnTo>
                  <a:lnTo>
                    <a:pt x="2160" y="5443"/>
                  </a:lnTo>
                  <a:lnTo>
                    <a:pt x="4985" y="5443"/>
                  </a:lnTo>
                  <a:lnTo>
                    <a:pt x="5982" y="5443"/>
                  </a:lnTo>
                  <a:lnTo>
                    <a:pt x="1495" y="5443"/>
                  </a:lnTo>
                  <a:lnTo>
                    <a:pt x="1495" y="6463"/>
                  </a:lnTo>
                  <a:lnTo>
                    <a:pt x="2160" y="6463"/>
                  </a:lnTo>
                  <a:lnTo>
                    <a:pt x="4985" y="6463"/>
                  </a:lnTo>
                  <a:lnTo>
                    <a:pt x="5982" y="6463"/>
                  </a:lnTo>
                  <a:lnTo>
                    <a:pt x="1495" y="6463"/>
                  </a:lnTo>
                  <a:lnTo>
                    <a:pt x="1495" y="7483"/>
                  </a:lnTo>
                  <a:lnTo>
                    <a:pt x="2160" y="7483"/>
                  </a:lnTo>
                  <a:lnTo>
                    <a:pt x="4985" y="7483"/>
                  </a:lnTo>
                  <a:lnTo>
                    <a:pt x="5982" y="7483"/>
                  </a:lnTo>
                  <a:lnTo>
                    <a:pt x="1495" y="7483"/>
                  </a:lnTo>
                  <a:lnTo>
                    <a:pt x="1495" y="8504"/>
                  </a:lnTo>
                  <a:lnTo>
                    <a:pt x="2160" y="8504"/>
                  </a:lnTo>
                  <a:lnTo>
                    <a:pt x="4985" y="8504"/>
                  </a:lnTo>
                  <a:lnTo>
                    <a:pt x="5982" y="8504"/>
                  </a:lnTo>
                  <a:lnTo>
                    <a:pt x="1495" y="8504"/>
                  </a:lnTo>
                  <a:lnTo>
                    <a:pt x="1495" y="9524"/>
                  </a:lnTo>
                  <a:lnTo>
                    <a:pt x="2160" y="9524"/>
                  </a:lnTo>
                  <a:lnTo>
                    <a:pt x="4985" y="9524"/>
                  </a:lnTo>
                  <a:lnTo>
                    <a:pt x="5982" y="9524"/>
                  </a:lnTo>
                  <a:lnTo>
                    <a:pt x="1495" y="9524"/>
                  </a:lnTo>
                  <a:lnTo>
                    <a:pt x="1495" y="10545"/>
                  </a:lnTo>
                  <a:lnTo>
                    <a:pt x="2160" y="10545"/>
                  </a:lnTo>
                  <a:lnTo>
                    <a:pt x="4985" y="10545"/>
                  </a:lnTo>
                  <a:lnTo>
                    <a:pt x="5982" y="10545"/>
                  </a:lnTo>
                  <a:lnTo>
                    <a:pt x="1495" y="10545"/>
                  </a:lnTo>
                  <a:lnTo>
                    <a:pt x="1495" y="11565"/>
                  </a:lnTo>
                  <a:lnTo>
                    <a:pt x="2160" y="11565"/>
                  </a:lnTo>
                  <a:lnTo>
                    <a:pt x="4985" y="11565"/>
                  </a:lnTo>
                  <a:lnTo>
                    <a:pt x="5982" y="11565"/>
                  </a:lnTo>
                  <a:lnTo>
                    <a:pt x="1495" y="11565"/>
                  </a:lnTo>
                  <a:lnTo>
                    <a:pt x="1495" y="12586"/>
                  </a:lnTo>
                  <a:lnTo>
                    <a:pt x="2160" y="12586"/>
                  </a:lnTo>
                  <a:lnTo>
                    <a:pt x="4985" y="12586"/>
                  </a:lnTo>
                  <a:lnTo>
                    <a:pt x="5982" y="12586"/>
                  </a:lnTo>
                  <a:lnTo>
                    <a:pt x="1495" y="12586"/>
                  </a:lnTo>
                  <a:lnTo>
                    <a:pt x="1495" y="13606"/>
                  </a:lnTo>
                  <a:lnTo>
                    <a:pt x="2160" y="13606"/>
                  </a:lnTo>
                  <a:lnTo>
                    <a:pt x="4985" y="13606"/>
                  </a:lnTo>
                  <a:lnTo>
                    <a:pt x="5982" y="13606"/>
                  </a:lnTo>
                  <a:lnTo>
                    <a:pt x="1495" y="13606"/>
                  </a:lnTo>
                  <a:lnTo>
                    <a:pt x="1495" y="14627"/>
                  </a:lnTo>
                  <a:lnTo>
                    <a:pt x="2160" y="14627"/>
                  </a:lnTo>
                  <a:lnTo>
                    <a:pt x="4985" y="14627"/>
                  </a:lnTo>
                  <a:lnTo>
                    <a:pt x="5982" y="14627"/>
                  </a:lnTo>
                  <a:lnTo>
                    <a:pt x="1495" y="14627"/>
                  </a:lnTo>
                  <a:lnTo>
                    <a:pt x="1495" y="15647"/>
                  </a:lnTo>
                  <a:lnTo>
                    <a:pt x="2160" y="15647"/>
                  </a:lnTo>
                  <a:lnTo>
                    <a:pt x="4985" y="15647"/>
                  </a:lnTo>
                  <a:lnTo>
                    <a:pt x="5982" y="15647"/>
                  </a:lnTo>
                  <a:lnTo>
                    <a:pt x="1495" y="15647"/>
                  </a:lnTo>
                  <a:lnTo>
                    <a:pt x="1495" y="16668"/>
                  </a:lnTo>
                  <a:lnTo>
                    <a:pt x="2160" y="16668"/>
                  </a:lnTo>
                  <a:lnTo>
                    <a:pt x="4985" y="16668"/>
                  </a:lnTo>
                  <a:lnTo>
                    <a:pt x="5982" y="16668"/>
                  </a:lnTo>
                  <a:lnTo>
                    <a:pt x="1495" y="16668"/>
                  </a:lnTo>
                  <a:lnTo>
                    <a:pt x="1495" y="17688"/>
                  </a:lnTo>
                  <a:lnTo>
                    <a:pt x="2160" y="17688"/>
                  </a:lnTo>
                  <a:lnTo>
                    <a:pt x="4985" y="17688"/>
                  </a:lnTo>
                  <a:lnTo>
                    <a:pt x="5982" y="17688"/>
                  </a:lnTo>
                  <a:lnTo>
                    <a:pt x="1495" y="17688"/>
                  </a:lnTo>
                  <a:moveTo>
                    <a:pt x="1994" y="19729"/>
                  </a:moveTo>
                  <a:lnTo>
                    <a:pt x="1994" y="20069"/>
                  </a:lnTo>
                  <a:lnTo>
                    <a:pt x="1994" y="21260"/>
                  </a:lnTo>
                  <a:lnTo>
                    <a:pt x="1994" y="21600"/>
                  </a:lnTo>
                  <a:lnTo>
                    <a:pt x="1994" y="19729"/>
                  </a:lnTo>
                  <a:lnTo>
                    <a:pt x="2658" y="19729"/>
                  </a:lnTo>
                  <a:lnTo>
                    <a:pt x="2658" y="20069"/>
                  </a:lnTo>
                  <a:lnTo>
                    <a:pt x="2658" y="21260"/>
                  </a:lnTo>
                  <a:lnTo>
                    <a:pt x="2658" y="21600"/>
                  </a:lnTo>
                  <a:lnTo>
                    <a:pt x="2658" y="19729"/>
                  </a:lnTo>
                  <a:lnTo>
                    <a:pt x="3489" y="19729"/>
                  </a:lnTo>
                  <a:lnTo>
                    <a:pt x="3489" y="20069"/>
                  </a:lnTo>
                  <a:lnTo>
                    <a:pt x="3489" y="21260"/>
                  </a:lnTo>
                  <a:lnTo>
                    <a:pt x="3489" y="21600"/>
                  </a:lnTo>
                  <a:lnTo>
                    <a:pt x="3489" y="19729"/>
                  </a:lnTo>
                  <a:lnTo>
                    <a:pt x="4320" y="19729"/>
                  </a:lnTo>
                  <a:lnTo>
                    <a:pt x="4320" y="20069"/>
                  </a:lnTo>
                  <a:lnTo>
                    <a:pt x="4320" y="21260"/>
                  </a:lnTo>
                  <a:lnTo>
                    <a:pt x="4320" y="21600"/>
                  </a:lnTo>
                  <a:lnTo>
                    <a:pt x="4320" y="19729"/>
                  </a:lnTo>
                  <a:lnTo>
                    <a:pt x="5151" y="19729"/>
                  </a:lnTo>
                  <a:lnTo>
                    <a:pt x="5151" y="20069"/>
                  </a:lnTo>
                  <a:lnTo>
                    <a:pt x="5151" y="21260"/>
                  </a:lnTo>
                  <a:lnTo>
                    <a:pt x="5151" y="21600"/>
                  </a:lnTo>
                  <a:lnTo>
                    <a:pt x="5151" y="19729"/>
                  </a:lnTo>
                  <a:lnTo>
                    <a:pt x="5982" y="19729"/>
                  </a:lnTo>
                  <a:lnTo>
                    <a:pt x="5982" y="20069"/>
                  </a:lnTo>
                  <a:lnTo>
                    <a:pt x="5982" y="21260"/>
                  </a:lnTo>
                  <a:lnTo>
                    <a:pt x="5982" y="21600"/>
                  </a:lnTo>
                  <a:lnTo>
                    <a:pt x="5982" y="19729"/>
                  </a:lnTo>
                  <a:lnTo>
                    <a:pt x="6812" y="19729"/>
                  </a:lnTo>
                  <a:lnTo>
                    <a:pt x="6812" y="20069"/>
                  </a:lnTo>
                  <a:lnTo>
                    <a:pt x="6812" y="21260"/>
                  </a:lnTo>
                  <a:lnTo>
                    <a:pt x="6812" y="21600"/>
                  </a:lnTo>
                  <a:lnTo>
                    <a:pt x="6812" y="19729"/>
                  </a:lnTo>
                  <a:lnTo>
                    <a:pt x="7643" y="19729"/>
                  </a:lnTo>
                  <a:lnTo>
                    <a:pt x="7643" y="20069"/>
                  </a:lnTo>
                  <a:lnTo>
                    <a:pt x="7643" y="21260"/>
                  </a:lnTo>
                  <a:lnTo>
                    <a:pt x="7643" y="21600"/>
                  </a:lnTo>
                  <a:lnTo>
                    <a:pt x="7643" y="19729"/>
                  </a:lnTo>
                  <a:lnTo>
                    <a:pt x="8474" y="19729"/>
                  </a:lnTo>
                  <a:lnTo>
                    <a:pt x="8474" y="20069"/>
                  </a:lnTo>
                  <a:lnTo>
                    <a:pt x="8474" y="21260"/>
                  </a:lnTo>
                  <a:lnTo>
                    <a:pt x="8474" y="21600"/>
                  </a:lnTo>
                  <a:lnTo>
                    <a:pt x="8474" y="19729"/>
                  </a:lnTo>
                  <a:lnTo>
                    <a:pt x="9305" y="19729"/>
                  </a:lnTo>
                  <a:lnTo>
                    <a:pt x="9305" y="20069"/>
                  </a:lnTo>
                  <a:lnTo>
                    <a:pt x="9305" y="21260"/>
                  </a:lnTo>
                  <a:lnTo>
                    <a:pt x="9305" y="21600"/>
                  </a:lnTo>
                  <a:lnTo>
                    <a:pt x="9305" y="19729"/>
                  </a:lnTo>
                  <a:lnTo>
                    <a:pt x="10135" y="19729"/>
                  </a:lnTo>
                  <a:lnTo>
                    <a:pt x="10135" y="20069"/>
                  </a:lnTo>
                  <a:lnTo>
                    <a:pt x="10135" y="21260"/>
                  </a:lnTo>
                  <a:lnTo>
                    <a:pt x="10135" y="21600"/>
                  </a:lnTo>
                  <a:lnTo>
                    <a:pt x="10135" y="19729"/>
                  </a:lnTo>
                  <a:lnTo>
                    <a:pt x="10966" y="19729"/>
                  </a:lnTo>
                  <a:lnTo>
                    <a:pt x="10966" y="20069"/>
                  </a:lnTo>
                  <a:lnTo>
                    <a:pt x="10966" y="21260"/>
                  </a:lnTo>
                  <a:lnTo>
                    <a:pt x="10966" y="21600"/>
                  </a:lnTo>
                  <a:lnTo>
                    <a:pt x="10966" y="19729"/>
                  </a:lnTo>
                  <a:lnTo>
                    <a:pt x="11797" y="19729"/>
                  </a:lnTo>
                  <a:lnTo>
                    <a:pt x="11797" y="20069"/>
                  </a:lnTo>
                  <a:lnTo>
                    <a:pt x="11797" y="21260"/>
                  </a:lnTo>
                  <a:lnTo>
                    <a:pt x="11797" y="21600"/>
                  </a:lnTo>
                  <a:lnTo>
                    <a:pt x="11797" y="19729"/>
                  </a:lnTo>
                  <a:lnTo>
                    <a:pt x="12462" y="19729"/>
                  </a:lnTo>
                  <a:lnTo>
                    <a:pt x="12462" y="20069"/>
                  </a:lnTo>
                  <a:lnTo>
                    <a:pt x="12462" y="21260"/>
                  </a:lnTo>
                  <a:lnTo>
                    <a:pt x="12462" y="21600"/>
                  </a:lnTo>
                  <a:lnTo>
                    <a:pt x="12462" y="19729"/>
                  </a:lnTo>
                  <a:lnTo>
                    <a:pt x="13292" y="19729"/>
                  </a:lnTo>
                  <a:lnTo>
                    <a:pt x="13292" y="20069"/>
                  </a:lnTo>
                  <a:lnTo>
                    <a:pt x="13292" y="21260"/>
                  </a:lnTo>
                  <a:lnTo>
                    <a:pt x="13292" y="21600"/>
                  </a:lnTo>
                  <a:lnTo>
                    <a:pt x="13292" y="19729"/>
                  </a:lnTo>
                  <a:lnTo>
                    <a:pt x="14123" y="19729"/>
                  </a:lnTo>
                  <a:lnTo>
                    <a:pt x="14123" y="20069"/>
                  </a:lnTo>
                  <a:lnTo>
                    <a:pt x="14123" y="21260"/>
                  </a:lnTo>
                  <a:lnTo>
                    <a:pt x="14123" y="21600"/>
                  </a:lnTo>
                  <a:lnTo>
                    <a:pt x="14123" y="19729"/>
                  </a:lnTo>
                  <a:lnTo>
                    <a:pt x="14954" y="19729"/>
                  </a:lnTo>
                  <a:lnTo>
                    <a:pt x="14954" y="20069"/>
                  </a:lnTo>
                  <a:lnTo>
                    <a:pt x="14954" y="21260"/>
                  </a:lnTo>
                  <a:lnTo>
                    <a:pt x="14954" y="21600"/>
                  </a:lnTo>
                  <a:lnTo>
                    <a:pt x="14954" y="19729"/>
                  </a:lnTo>
                  <a:lnTo>
                    <a:pt x="15785" y="19729"/>
                  </a:lnTo>
                  <a:lnTo>
                    <a:pt x="15785" y="20069"/>
                  </a:lnTo>
                  <a:lnTo>
                    <a:pt x="15785" y="21260"/>
                  </a:lnTo>
                  <a:lnTo>
                    <a:pt x="15785" y="21600"/>
                  </a:lnTo>
                  <a:lnTo>
                    <a:pt x="15785" y="19729"/>
                  </a:lnTo>
                  <a:lnTo>
                    <a:pt x="16615" y="19729"/>
                  </a:lnTo>
                  <a:lnTo>
                    <a:pt x="16615" y="20069"/>
                  </a:lnTo>
                  <a:lnTo>
                    <a:pt x="16615" y="21260"/>
                  </a:lnTo>
                  <a:lnTo>
                    <a:pt x="16615" y="21600"/>
                  </a:lnTo>
                  <a:lnTo>
                    <a:pt x="16615" y="19729"/>
                  </a:lnTo>
                  <a:lnTo>
                    <a:pt x="17446" y="19729"/>
                  </a:lnTo>
                  <a:lnTo>
                    <a:pt x="17446" y="20069"/>
                  </a:lnTo>
                  <a:lnTo>
                    <a:pt x="17446" y="21260"/>
                  </a:lnTo>
                  <a:lnTo>
                    <a:pt x="17446" y="21600"/>
                  </a:lnTo>
                  <a:lnTo>
                    <a:pt x="17446" y="19729"/>
                  </a:lnTo>
                  <a:lnTo>
                    <a:pt x="18277" y="19729"/>
                  </a:lnTo>
                  <a:lnTo>
                    <a:pt x="18277" y="20069"/>
                  </a:lnTo>
                  <a:lnTo>
                    <a:pt x="18277" y="21260"/>
                  </a:lnTo>
                  <a:lnTo>
                    <a:pt x="18277" y="21600"/>
                  </a:lnTo>
                  <a:lnTo>
                    <a:pt x="18277" y="19729"/>
                  </a:lnTo>
                  <a:lnTo>
                    <a:pt x="19108" y="19729"/>
                  </a:lnTo>
                  <a:lnTo>
                    <a:pt x="19108" y="20069"/>
                  </a:lnTo>
                  <a:lnTo>
                    <a:pt x="19108" y="21260"/>
                  </a:lnTo>
                  <a:lnTo>
                    <a:pt x="19108" y="21600"/>
                  </a:lnTo>
                  <a:lnTo>
                    <a:pt x="19108" y="19729"/>
                  </a:lnTo>
                  <a:lnTo>
                    <a:pt x="19938" y="19729"/>
                  </a:lnTo>
                  <a:lnTo>
                    <a:pt x="19938" y="20069"/>
                  </a:lnTo>
                  <a:lnTo>
                    <a:pt x="19938" y="21260"/>
                  </a:lnTo>
                  <a:lnTo>
                    <a:pt x="19938" y="21600"/>
                  </a:lnTo>
                  <a:lnTo>
                    <a:pt x="19938" y="19729"/>
                  </a:lnTo>
                  <a:moveTo>
                    <a:pt x="1495" y="1531"/>
                  </a:moveTo>
                  <a:lnTo>
                    <a:pt x="5982" y="1531"/>
                  </a:lnTo>
                  <a:lnTo>
                    <a:pt x="5982" y="18539"/>
                  </a:lnTo>
                  <a:lnTo>
                    <a:pt x="1495" y="18539"/>
                  </a:lnTo>
                  <a:lnTo>
                    <a:pt x="1495" y="1531"/>
                  </a:lnTo>
                  <a:moveTo>
                    <a:pt x="7311" y="1531"/>
                  </a:moveTo>
                  <a:lnTo>
                    <a:pt x="7975" y="1531"/>
                  </a:lnTo>
                  <a:lnTo>
                    <a:pt x="7975" y="8334"/>
                  </a:lnTo>
                  <a:lnTo>
                    <a:pt x="7311" y="8334"/>
                  </a:lnTo>
                  <a:lnTo>
                    <a:pt x="7311" y="1531"/>
                  </a:lnTo>
                  <a:moveTo>
                    <a:pt x="7145" y="9865"/>
                  </a:moveTo>
                  <a:lnTo>
                    <a:pt x="8142" y="9865"/>
                  </a:lnTo>
                  <a:lnTo>
                    <a:pt x="8142" y="10715"/>
                  </a:lnTo>
                  <a:lnTo>
                    <a:pt x="7145" y="10715"/>
                  </a:lnTo>
                  <a:lnTo>
                    <a:pt x="7145" y="9865"/>
                  </a:lnTo>
                  <a:moveTo>
                    <a:pt x="8972" y="1531"/>
                  </a:moveTo>
                  <a:lnTo>
                    <a:pt x="12462" y="1531"/>
                  </a:lnTo>
                  <a:lnTo>
                    <a:pt x="12462" y="5443"/>
                  </a:lnTo>
                  <a:lnTo>
                    <a:pt x="8972" y="5443"/>
                  </a:lnTo>
                  <a:lnTo>
                    <a:pt x="8972" y="1531"/>
                  </a:lnTo>
                  <a:moveTo>
                    <a:pt x="13625" y="1531"/>
                  </a:moveTo>
                  <a:lnTo>
                    <a:pt x="20271" y="1531"/>
                  </a:lnTo>
                  <a:lnTo>
                    <a:pt x="20271" y="5443"/>
                  </a:lnTo>
                  <a:lnTo>
                    <a:pt x="13625" y="5443"/>
                  </a:lnTo>
                  <a:lnTo>
                    <a:pt x="13625" y="1531"/>
                  </a:lnTo>
                  <a:moveTo>
                    <a:pt x="18609" y="6463"/>
                  </a:moveTo>
                  <a:lnTo>
                    <a:pt x="20437" y="6463"/>
                  </a:lnTo>
                  <a:lnTo>
                    <a:pt x="20437" y="10885"/>
                  </a:lnTo>
                  <a:lnTo>
                    <a:pt x="18609" y="10885"/>
                  </a:lnTo>
                  <a:lnTo>
                    <a:pt x="18609" y="6463"/>
                  </a:lnTo>
                </a:path>
              </a:pathLst>
            </a:custGeom>
            <a:solidFill>
              <a:srgbClr val="C0C0C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defPPr>
                <a:defRPr lang="pl-P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pl-PL"/>
            </a:p>
          </p:txBody>
        </p:sp>
      </p:grpSp>
      <p:sp>
        <p:nvSpPr>
          <p:cNvPr id="15" name="Symbol zastępczy numeru slajdu 14">
            <a:extLst>
              <a:ext uri="{FF2B5EF4-FFF2-40B4-BE49-F238E27FC236}">
                <a16:creationId xmlns:a16="http://schemas.microsoft.com/office/drawing/2014/main" id="{A6B64C63-D560-4398-85F7-EA040D0517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pl-PL" dirty="0"/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884177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ppt/theme/theme2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TM04033917[[fn=Berlin]]</Template>
  <TotalTime>1301</TotalTime>
  <Words>688</Words>
  <Application>Microsoft Office PowerPoint</Application>
  <PresentationFormat>Panoramiczny</PresentationFormat>
  <Paragraphs>207</Paragraphs>
  <Slides>39</Slides>
  <Notes>0</Notes>
  <HiddenSlides>0</HiddenSlides>
  <MMClips>0</MMClips>
  <ScaleCrop>false</ScaleCrop>
  <HeadingPairs>
    <vt:vector size="6" baseType="variant">
      <vt:variant>
        <vt:lpstr>Używane czcionki</vt:lpstr>
      </vt:variant>
      <vt:variant>
        <vt:i4>4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39</vt:i4>
      </vt:variant>
    </vt:vector>
  </HeadingPairs>
  <TitlesOfParts>
    <vt:vector size="44" baseType="lpstr">
      <vt:lpstr>Arial</vt:lpstr>
      <vt:lpstr>Calibri</vt:lpstr>
      <vt:lpstr>Times New Roman</vt:lpstr>
      <vt:lpstr>Trebuchet MS</vt:lpstr>
      <vt:lpstr>Berlin</vt:lpstr>
      <vt:lpstr>Projekt systemu wspomagającego zarządzanie drukarnią 3D</vt:lpstr>
      <vt:lpstr>Cel projektu</vt:lpstr>
      <vt:lpstr>Etapy pracy w projekcie</vt:lpstr>
      <vt:lpstr>Forma prawna przedsiębiorstwa</vt:lpstr>
      <vt:lpstr>Proces biznesowy</vt:lpstr>
      <vt:lpstr>Moduły</vt:lpstr>
      <vt:lpstr>Wymagania</vt:lpstr>
      <vt:lpstr>Zamówienia</vt:lpstr>
      <vt:lpstr>Architektura bazy danych</vt:lpstr>
      <vt:lpstr>Software bazy danych</vt:lpstr>
      <vt:lpstr>Serwisowanie</vt:lpstr>
      <vt:lpstr>Koszt materiału - kosztorys ofertowy</vt:lpstr>
      <vt:lpstr>Koszt materiału - kosztorys ofertowy</vt:lpstr>
      <vt:lpstr>Koszt maszyn - kosztorys ofertowy</vt:lpstr>
      <vt:lpstr>Koszt maszyn - kosztorys ofertowy</vt:lpstr>
      <vt:lpstr>Koszt pracowników - kosztorys ofertowy</vt:lpstr>
      <vt:lpstr>Koszt pracowników - kosztorys ofertowy</vt:lpstr>
      <vt:lpstr>Kosztorys ofertowy</vt:lpstr>
      <vt:lpstr>Kosztorys ofertowy</vt:lpstr>
      <vt:lpstr>Koszt materiału - kosztorys powykonawczy</vt:lpstr>
      <vt:lpstr>Koszt materiału - kosztorys powykonawczy</vt:lpstr>
      <vt:lpstr>Koszt maszyn - kosztorys powykonawczy</vt:lpstr>
      <vt:lpstr>Koszt maszyn - kosztorys powykonawczy</vt:lpstr>
      <vt:lpstr>Koszt pracowników - kosztorys powykonawczy</vt:lpstr>
      <vt:lpstr>Koszt pracowników - kosztorys powykonawczy</vt:lpstr>
      <vt:lpstr>Kosztorys powykonawczy</vt:lpstr>
      <vt:lpstr>Kosztorys powykonawczy</vt:lpstr>
      <vt:lpstr>Oferta dla klienta</vt:lpstr>
      <vt:lpstr>Wypłata</vt:lpstr>
      <vt:lpstr>Wypłata</vt:lpstr>
      <vt:lpstr>Wydanie faktury</vt:lpstr>
      <vt:lpstr>Wpływ</vt:lpstr>
      <vt:lpstr>Opłaty stałe</vt:lpstr>
      <vt:lpstr>Koszty zewnętrzne</vt:lpstr>
      <vt:lpstr>Bilans miesięczny</vt:lpstr>
      <vt:lpstr>Uzupełnianie stanu magazynowego</vt:lpstr>
      <vt:lpstr>Prezentacja programu PowerPoint</vt:lpstr>
      <vt:lpstr>Podsumowanie</vt:lpstr>
      <vt:lpstr>Prezentacja programu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Projekt systemu wspomagającego zarządzanie drukarnią 3D</dc:title>
  <dc:creator>Gębicki Bartosz</dc:creator>
  <cp:lastModifiedBy>Wagner Jakub</cp:lastModifiedBy>
  <cp:revision>139</cp:revision>
  <dcterms:created xsi:type="dcterms:W3CDTF">2021-03-15T18:38:16Z</dcterms:created>
  <dcterms:modified xsi:type="dcterms:W3CDTF">2021-05-05T23:16:40Z</dcterms:modified>
</cp:coreProperties>
</file>